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DB6A49-4A11-44CF-BA59-6FC295E19A77}" v="1011" dt="2022-03-27T08:39:23.4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2" d="100"/>
          <a:sy n="62" d="100"/>
        </p:scale>
        <p:origin x="84"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12936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18120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26776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649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8018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1142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07466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816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42994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27596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29673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3/30/2022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35035156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8CF5E676-CA04-4CED-9F1E-5026ED66E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2833068" cy="2997599"/>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sp>
        <p:nvSpPr>
          <p:cNvPr id="25" name="Freeform: Shape 24">
            <a:extLst>
              <a:ext uri="{FF2B5EF4-FFF2-40B4-BE49-F238E27FC236}">
                <a16:creationId xmlns:a16="http://schemas.microsoft.com/office/drawing/2014/main" id="{AFD1189F-9598-4281-8056-2845388D4D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3068" cy="2997599"/>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sp>
        <p:nvSpPr>
          <p:cNvPr id="27" name="Freeform: Shape 26">
            <a:extLst>
              <a:ext uri="{FF2B5EF4-FFF2-40B4-BE49-F238E27FC236}">
                <a16:creationId xmlns:a16="http://schemas.microsoft.com/office/drawing/2014/main" id="{583E04E1-D74F-4ED6-972C-035F4FEC4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9419" y="3564607"/>
            <a:ext cx="3432581" cy="3293393"/>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9" name="Freeform: Shape 28">
            <a:extLst>
              <a:ext uri="{FF2B5EF4-FFF2-40B4-BE49-F238E27FC236}">
                <a16:creationId xmlns:a16="http://schemas.microsoft.com/office/drawing/2014/main" id="{A2B5CBEA-F125-49B6-8335-227C325B11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9419" y="3564607"/>
            <a:ext cx="3432581" cy="3293393"/>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1" name="Rectangle 30">
            <a:extLst>
              <a:ext uri="{FF2B5EF4-FFF2-40B4-BE49-F238E27FC236}">
                <a16:creationId xmlns:a16="http://schemas.microsoft.com/office/drawing/2014/main" id="{E51A97D9-C694-4307-818B-0C5BBF4136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21053" y="819446"/>
            <a:ext cx="6964685" cy="5402463"/>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2C1D3151-5F97-4860-B56C-C98BD62CC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21053" y="819446"/>
            <a:ext cx="6964685" cy="5402463"/>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8DE96824-E506-4448-8704-5EC7BF7BC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13658" y="727769"/>
            <a:ext cx="6964685" cy="5402463"/>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886765" y="1495956"/>
            <a:ext cx="6418471" cy="2692050"/>
          </a:xfrm>
        </p:spPr>
        <p:txBody>
          <a:bodyPr>
            <a:normAutofit/>
          </a:bodyPr>
          <a:lstStyle/>
          <a:p>
            <a:r>
              <a:rPr lang="en-US" sz="5400">
                <a:solidFill>
                  <a:schemeClr val="bg1"/>
                </a:solidFill>
                <a:cs typeface="Calibri Light"/>
              </a:rPr>
              <a:t>Wonder = To Θαύμα</a:t>
            </a:r>
          </a:p>
        </p:txBody>
      </p:sp>
      <p:sp>
        <p:nvSpPr>
          <p:cNvPr id="37" name="Freeform: Shape 36">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27769"/>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dirty="0"/>
          </a:p>
        </p:txBody>
      </p:sp>
      <p:sp>
        <p:nvSpPr>
          <p:cNvPr id="39" name="Graphic 212">
            <a:extLst>
              <a:ext uri="{FF2B5EF4-FFF2-40B4-BE49-F238E27FC236}">
                <a16:creationId xmlns:a16="http://schemas.microsoft.com/office/drawing/2014/main" id="{4FB204DF-284E-45F6-A017-79A4DF57B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75326" y="343675"/>
            <a:ext cx="768186" cy="768186"/>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41" name="Graphic 212">
            <a:extLst>
              <a:ext uri="{FF2B5EF4-FFF2-40B4-BE49-F238E27FC236}">
                <a16:creationId xmlns:a16="http://schemas.microsoft.com/office/drawing/2014/main" id="{5EC6B544-8C84-47A6-885D-A4F09EF5C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75326" y="343675"/>
            <a:ext cx="768186" cy="768186"/>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43" name="Freeform: Shape 42">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67504"/>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dirty="0"/>
          </a:p>
        </p:txBody>
      </p:sp>
      <p:sp>
        <p:nvSpPr>
          <p:cNvPr id="45" name="Oval 44">
            <a:extLst>
              <a:ext uri="{FF2B5EF4-FFF2-40B4-BE49-F238E27FC236}">
                <a16:creationId xmlns:a16="http://schemas.microsoft.com/office/drawing/2014/main" id="{32C95C5C-6FBD-47FF-9CA6-066193539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7140" y="5100276"/>
            <a:ext cx="515928" cy="515928"/>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47" name="Oval 46">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7140" y="5100276"/>
            <a:ext cx="515928" cy="51592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49"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50" name="Freeform: Shape 49">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dirty="0"/>
            </a:p>
          </p:txBody>
        </p:sp>
        <p:sp>
          <p:nvSpPr>
            <p:cNvPr id="51" name="Freeform: Shape 50">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dirty="0"/>
            </a:p>
          </p:txBody>
        </p:sp>
        <p:sp>
          <p:nvSpPr>
            <p:cNvPr id="52" name="Freeform: Shape 51">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dirty="0"/>
            </a:p>
          </p:txBody>
        </p:sp>
        <p:sp>
          <p:nvSpPr>
            <p:cNvPr id="53" name="Freeform: Shape 52">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dirty="0"/>
            </a:p>
          </p:txBody>
        </p:sp>
        <p:sp>
          <p:nvSpPr>
            <p:cNvPr id="54" name="Freeform: Shape 53">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56244155-684D-48DB-D651-1B78BAFC0860}"/>
              </a:ext>
            </a:extLst>
          </p:cNvPr>
          <p:cNvPicPr>
            <a:picLocks noChangeAspect="1"/>
          </p:cNvPicPr>
          <p:nvPr/>
        </p:nvPicPr>
        <p:blipFill rotWithShape="1">
          <a:blip r:embed="rId2"/>
          <a:srcRect t="17393" r="1" b="22941"/>
          <a:stretch/>
        </p:blipFill>
        <p:spPr>
          <a:xfrm>
            <a:off x="4117521" y="10"/>
            <a:ext cx="8074479" cy="6857990"/>
          </a:xfrm>
          <a:prstGeom prst="rect">
            <a:avLst/>
          </a:prstGeom>
        </p:spPr>
      </p:pic>
      <p:sp>
        <p:nvSpPr>
          <p:cNvPr id="19" name="Freeform: Shape 18">
            <a:extLst>
              <a:ext uri="{FF2B5EF4-FFF2-40B4-BE49-F238E27FC236}">
                <a16:creationId xmlns:a16="http://schemas.microsoft.com/office/drawing/2014/main" id="{8F23F8A3-8FD7-4779-8323-FDC26BE99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7859800" cy="6858478"/>
          </a:xfrm>
          <a:custGeom>
            <a:avLst/>
            <a:gdLst>
              <a:gd name="connsiteX0" fmla="*/ 7859800 w 7859800"/>
              <a:gd name="connsiteY0" fmla="*/ 6858478 h 6858478"/>
              <a:gd name="connsiteX1" fmla="*/ 435245 w 7859800"/>
              <a:gd name="connsiteY1" fmla="*/ 6858478 h 6858478"/>
              <a:gd name="connsiteX2" fmla="*/ 435505 w 7859800"/>
              <a:gd name="connsiteY2" fmla="*/ 6857916 h 6858478"/>
              <a:gd name="connsiteX3" fmla="*/ 0 w 7859800"/>
              <a:gd name="connsiteY3" fmla="*/ 6857916 h 6858478"/>
              <a:gd name="connsiteX4" fmla="*/ 0 w 7859800"/>
              <a:gd name="connsiteY4" fmla="*/ 0 h 6858478"/>
              <a:gd name="connsiteX5" fmla="*/ 3611620 w 7859800"/>
              <a:gd name="connsiteY5" fmla="*/ 0 h 6858478"/>
              <a:gd name="connsiteX6" fmla="*/ 4677848 w 7859800"/>
              <a:gd name="connsiteY6" fmla="*/ 0 h 6858478"/>
              <a:gd name="connsiteX7" fmla="*/ 4683425 w 7859800"/>
              <a:gd name="connsiteY7"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59800" h="6858478">
                <a:moveTo>
                  <a:pt x="7859800" y="6858478"/>
                </a:moveTo>
                <a:lnTo>
                  <a:pt x="435245" y="6858478"/>
                </a:lnTo>
                <a:lnTo>
                  <a:pt x="435505" y="6857916"/>
                </a:lnTo>
                <a:lnTo>
                  <a:pt x="0" y="6857916"/>
                </a:lnTo>
                <a:lnTo>
                  <a:pt x="0" y="0"/>
                </a:lnTo>
                <a:lnTo>
                  <a:pt x="3611620" y="0"/>
                </a:lnTo>
                <a:lnTo>
                  <a:pt x="4677848" y="0"/>
                </a:lnTo>
                <a:lnTo>
                  <a:pt x="4683425"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F605C4CC-A25C-416F-8333-7CB7DC97D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7431174" cy="6858478"/>
          </a:xfrm>
          <a:custGeom>
            <a:avLst/>
            <a:gdLst>
              <a:gd name="connsiteX0" fmla="*/ 7431174 w 7431174"/>
              <a:gd name="connsiteY0" fmla="*/ 6858478 h 6858478"/>
              <a:gd name="connsiteX1" fmla="*/ 6619 w 7431174"/>
              <a:gd name="connsiteY1" fmla="*/ 6858478 h 6858478"/>
              <a:gd name="connsiteX2" fmla="*/ 6879 w 7431174"/>
              <a:gd name="connsiteY2" fmla="*/ 6857916 h 6858478"/>
              <a:gd name="connsiteX3" fmla="*/ 0 w 7431174"/>
              <a:gd name="connsiteY3" fmla="*/ 6857916 h 6858478"/>
              <a:gd name="connsiteX4" fmla="*/ 0 w 7431174"/>
              <a:gd name="connsiteY4" fmla="*/ 0 h 6858478"/>
              <a:gd name="connsiteX5" fmla="*/ 3182994 w 7431174"/>
              <a:gd name="connsiteY5" fmla="*/ 0 h 6858478"/>
              <a:gd name="connsiteX6" fmla="*/ 4249222 w 7431174"/>
              <a:gd name="connsiteY6" fmla="*/ 0 h 6858478"/>
              <a:gd name="connsiteX7" fmla="*/ 4254799 w 7431174"/>
              <a:gd name="connsiteY7"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31174" h="6858478">
                <a:moveTo>
                  <a:pt x="7431174" y="6858478"/>
                </a:moveTo>
                <a:lnTo>
                  <a:pt x="6619" y="6858478"/>
                </a:lnTo>
                <a:lnTo>
                  <a:pt x="6879" y="6857916"/>
                </a:lnTo>
                <a:lnTo>
                  <a:pt x="0" y="6857916"/>
                </a:lnTo>
                <a:lnTo>
                  <a:pt x="0" y="0"/>
                </a:lnTo>
                <a:lnTo>
                  <a:pt x="3182994" y="0"/>
                </a:lnTo>
                <a:lnTo>
                  <a:pt x="4249222" y="0"/>
                </a:lnTo>
                <a:lnTo>
                  <a:pt x="4254799"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Content Placeholder 15">
            <a:extLst>
              <a:ext uri="{FF2B5EF4-FFF2-40B4-BE49-F238E27FC236}">
                <a16:creationId xmlns:a16="http://schemas.microsoft.com/office/drawing/2014/main" id="{05DCB3CC-1262-61E8-405A-638FD9801FC7}"/>
              </a:ext>
            </a:extLst>
          </p:cNvPr>
          <p:cNvSpPr>
            <a:spLocks noGrp="1"/>
          </p:cNvSpPr>
          <p:nvPr>
            <p:ph idx="1"/>
          </p:nvPr>
        </p:nvSpPr>
        <p:spPr>
          <a:xfrm>
            <a:off x="804672" y="2022601"/>
            <a:ext cx="3941499" cy="4154361"/>
          </a:xfrm>
        </p:spPr>
        <p:txBody>
          <a:bodyPr>
            <a:normAutofit/>
          </a:bodyPr>
          <a:lstStyle/>
          <a:p>
            <a:endParaRPr lang="en-US" sz="2000"/>
          </a:p>
        </p:txBody>
      </p:sp>
    </p:spTree>
    <p:extLst>
      <p:ext uri="{BB962C8B-B14F-4D97-AF65-F5344CB8AC3E}">
        <p14:creationId xmlns:p14="http://schemas.microsoft.com/office/powerpoint/2010/main" val="359436488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CAEBFCD5-5356-4326-8D39-8235A46CD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0809" y="1187311"/>
            <a:ext cx="5089552" cy="4483379"/>
          </a:xfrm>
          <a:prstGeom prst="rect">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14848-248A-47DD-88E0-95099D951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301" y="1178924"/>
            <a:ext cx="5089552" cy="4483379"/>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18BDA89-0D2C-4C4E-99F6-D7A220FE48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3787" y="1130846"/>
            <a:ext cx="5039475" cy="4439266"/>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aphic 38">
            <a:extLst>
              <a:ext uri="{FF2B5EF4-FFF2-40B4-BE49-F238E27FC236}">
                <a16:creationId xmlns:a16="http://schemas.microsoft.com/office/drawing/2014/main" id="{6B67BE95-96EF-433C-9F29-B0732AA6B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040" y="1424181"/>
            <a:ext cx="1355538" cy="503582"/>
            <a:chOff x="2267504" y="2540250"/>
            <a:chExt cx="1990951" cy="739640"/>
          </a:xfrm>
          <a:solidFill>
            <a:schemeClr val="bg1"/>
          </a:solidFill>
        </p:grpSpPr>
        <p:sp>
          <p:nvSpPr>
            <p:cNvPr id="30" name="Freeform: Shape 29">
              <a:extLst>
                <a:ext uri="{FF2B5EF4-FFF2-40B4-BE49-F238E27FC236}">
                  <a16:creationId xmlns:a16="http://schemas.microsoft.com/office/drawing/2014/main" id="{AD324976-1596-4B76-A61C-5626816B24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31" name="Freeform: Shape 30">
              <a:extLst>
                <a:ext uri="{FF2B5EF4-FFF2-40B4-BE49-F238E27FC236}">
                  <a16:creationId xmlns:a16="http://schemas.microsoft.com/office/drawing/2014/main" id="{C44DEF24-FB22-48A2-8257-B97AD7E1AA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33" name="Graphic 212">
            <a:extLst>
              <a:ext uri="{FF2B5EF4-FFF2-40B4-BE49-F238E27FC236}">
                <a16:creationId xmlns:a16="http://schemas.microsoft.com/office/drawing/2014/main" id="{7CE98B01-ED41-482F-AFA1-19C7FA7C04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502" y="629793"/>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5" name="Graphic 212">
            <a:extLst>
              <a:ext uri="{FF2B5EF4-FFF2-40B4-BE49-F238E27FC236}">
                <a16:creationId xmlns:a16="http://schemas.microsoft.com/office/drawing/2014/main" id="{B9CABDD0-8DF6-4974-A224-9A2A817780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502" y="629793"/>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37" name="Graphic 4">
            <a:extLst>
              <a:ext uri="{FF2B5EF4-FFF2-40B4-BE49-F238E27FC236}">
                <a16:creationId xmlns:a16="http://schemas.microsoft.com/office/drawing/2014/main" id="{D6E8B984-55B9-4A62-A043-997D00F0A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32680" y="5188771"/>
            <a:ext cx="1076787" cy="1076789"/>
            <a:chOff x="5829300" y="3162300"/>
            <a:chExt cx="532256" cy="532257"/>
          </a:xfrm>
          <a:solidFill>
            <a:schemeClr val="bg1"/>
          </a:solidFill>
        </p:grpSpPr>
        <p:sp>
          <p:nvSpPr>
            <p:cNvPr id="38" name="Freeform: Shape 37">
              <a:extLst>
                <a:ext uri="{FF2B5EF4-FFF2-40B4-BE49-F238E27FC236}">
                  <a16:creationId xmlns:a16="http://schemas.microsoft.com/office/drawing/2014/main" id="{D4FAF4A8-82EB-4F6F-B601-43EBF0BD12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26F2473F-E069-4558-9B41-E285BBE030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FC9A4A76-2C9F-486C-9663-6A30A022DE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88431DC7-D4CB-479A-AFA4-5B0C597A2E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30755DA1-6F28-4612-A4A7-B915468C6D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4616ED79-5475-49E6-A5FE-8D9DB12FB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21DCEB47-7140-4682-8DBF-7667BE28F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EA931BD3-5A56-42F2-B6B5-647B28D1C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820E4C8E-4190-498D-9556-6DA668A81F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54B2F30F-0B57-4D60-A087-CD6A471F68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FC5E8C73-ED41-4214-AEE6-3C5F49384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B1F94534-FE3E-476C-870B-E714E4A66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8DE6C1B0-4D58-4937-B2B7-B1207CA18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a:p>
          </p:txBody>
        </p:sp>
      </p:grpSp>
      <p:sp>
        <p:nvSpPr>
          <p:cNvPr id="2" name="Title 1">
            <a:extLst>
              <a:ext uri="{FF2B5EF4-FFF2-40B4-BE49-F238E27FC236}">
                <a16:creationId xmlns:a16="http://schemas.microsoft.com/office/drawing/2014/main" id="{5812B673-A6A5-0CD0-0799-563A07DF2FEE}"/>
              </a:ext>
            </a:extLst>
          </p:cNvPr>
          <p:cNvSpPr>
            <a:spLocks noGrp="1"/>
          </p:cNvSpPr>
          <p:nvPr>
            <p:ph type="title"/>
          </p:nvPr>
        </p:nvSpPr>
        <p:spPr>
          <a:xfrm>
            <a:off x="838200" y="1391619"/>
            <a:ext cx="4905401" cy="4042196"/>
          </a:xfrm>
        </p:spPr>
        <p:txBody>
          <a:bodyPr vert="horz" lIns="91440" tIns="45720" rIns="91440" bIns="45720" rtlCol="0">
            <a:normAutofit/>
          </a:bodyPr>
          <a:lstStyle/>
          <a:p>
            <a:pPr algn="ctr"/>
            <a:r>
              <a:rPr lang="en-US" kern="1200">
                <a:solidFill>
                  <a:schemeClr val="bg1"/>
                </a:solidFill>
                <a:latin typeface="+mj-lt"/>
                <a:ea typeface="+mj-ea"/>
                <a:cs typeface="+mj-cs"/>
              </a:rPr>
              <a:t>Το Δίδαγμα της ταινίας</a:t>
            </a:r>
          </a:p>
        </p:txBody>
      </p:sp>
      <p:sp>
        <p:nvSpPr>
          <p:cNvPr id="3" name="Content Placeholder 2">
            <a:extLst>
              <a:ext uri="{FF2B5EF4-FFF2-40B4-BE49-F238E27FC236}">
                <a16:creationId xmlns:a16="http://schemas.microsoft.com/office/drawing/2014/main" id="{99DAA487-F4F0-A5F9-E1F5-357C0DF00B5A}"/>
              </a:ext>
            </a:extLst>
          </p:cNvPr>
          <p:cNvSpPr>
            <a:spLocks noGrp="1"/>
          </p:cNvSpPr>
          <p:nvPr>
            <p:ph idx="1"/>
          </p:nvPr>
        </p:nvSpPr>
        <p:spPr>
          <a:xfrm>
            <a:off x="6477270" y="1130846"/>
            <a:ext cx="4974771" cy="4351338"/>
          </a:xfrm>
        </p:spPr>
        <p:txBody>
          <a:bodyPr vert="horz" lIns="91440" tIns="45720" rIns="91440" bIns="45720" rtlCol="0" anchor="t">
            <a:normAutofit lnSpcReduction="10000"/>
          </a:bodyPr>
          <a:lstStyle/>
          <a:p>
            <a:pPr marL="0" indent="0">
              <a:buNone/>
            </a:pPr>
            <a:r>
              <a:rPr lang="en-US" kern="1200" dirty="0" err="1">
                <a:solidFill>
                  <a:schemeClr val="bg1"/>
                </a:solidFill>
                <a:latin typeface="+mn-lt"/>
                <a:ea typeface="+mn-ea"/>
                <a:cs typeface="+mn-cs"/>
              </a:rPr>
              <a:t>Το</a:t>
            </a:r>
            <a:r>
              <a:rPr lang="en-US" kern="1200" dirty="0">
                <a:solidFill>
                  <a:schemeClr val="bg1"/>
                </a:solidFill>
                <a:latin typeface="+mn-lt"/>
                <a:ea typeface="+mn-ea"/>
                <a:cs typeface="+mn-cs"/>
              </a:rPr>
              <a:t> </a:t>
            </a:r>
            <a:r>
              <a:rPr lang="en-US" kern="1200" dirty="0" err="1">
                <a:solidFill>
                  <a:schemeClr val="bg1"/>
                </a:solidFill>
                <a:latin typeface="+mn-lt"/>
                <a:ea typeface="+mn-ea"/>
                <a:cs typeface="+mn-cs"/>
              </a:rPr>
              <a:t>Δίδ</a:t>
            </a:r>
            <a:r>
              <a:rPr lang="en-US" kern="1200" dirty="0">
                <a:solidFill>
                  <a:schemeClr val="bg1"/>
                </a:solidFill>
                <a:latin typeface="+mn-lt"/>
                <a:ea typeface="+mn-ea"/>
                <a:cs typeface="+mn-cs"/>
              </a:rPr>
              <a:t>α</a:t>
            </a:r>
            <a:r>
              <a:rPr lang="en-US" kern="1200" dirty="0" err="1">
                <a:solidFill>
                  <a:schemeClr val="bg1"/>
                </a:solidFill>
                <a:latin typeface="+mn-lt"/>
                <a:ea typeface="+mn-ea"/>
                <a:cs typeface="+mn-cs"/>
              </a:rPr>
              <a:t>γμ</a:t>
            </a:r>
            <a:r>
              <a:rPr lang="en-US" kern="1200" dirty="0">
                <a:solidFill>
                  <a:schemeClr val="bg1"/>
                </a:solidFill>
                <a:latin typeface="+mn-lt"/>
                <a:ea typeface="+mn-ea"/>
                <a:cs typeface="+mn-cs"/>
              </a:rPr>
              <a:t>α </a:t>
            </a:r>
            <a:r>
              <a:rPr lang="en-US" kern="1200" dirty="0" err="1">
                <a:solidFill>
                  <a:schemeClr val="bg1"/>
                </a:solidFill>
                <a:latin typeface="+mn-lt"/>
                <a:ea typeface="+mn-ea"/>
                <a:cs typeface="+mn-cs"/>
              </a:rPr>
              <a:t>της</a:t>
            </a:r>
            <a:r>
              <a:rPr lang="en-US" kern="1200" dirty="0">
                <a:solidFill>
                  <a:schemeClr val="bg1"/>
                </a:solidFill>
                <a:latin typeface="+mn-lt"/>
                <a:ea typeface="+mn-ea"/>
                <a:cs typeface="+mn-cs"/>
              </a:rPr>
              <a:t> τα</a:t>
            </a:r>
            <a:r>
              <a:rPr lang="en-US" kern="1200" dirty="0" err="1">
                <a:solidFill>
                  <a:schemeClr val="bg1"/>
                </a:solidFill>
                <a:latin typeface="+mn-lt"/>
                <a:ea typeface="+mn-ea"/>
                <a:cs typeface="+mn-cs"/>
              </a:rPr>
              <a:t>ίνι</a:t>
            </a:r>
            <a:r>
              <a:rPr lang="en-US" kern="1200" dirty="0">
                <a:solidFill>
                  <a:schemeClr val="bg1"/>
                </a:solidFill>
                <a:latin typeface="+mn-lt"/>
                <a:ea typeface="+mn-ea"/>
                <a:cs typeface="+mn-cs"/>
              </a:rPr>
              <a:t>ας</a:t>
            </a:r>
            <a:r>
              <a:rPr lang="en-US" dirty="0">
                <a:solidFill>
                  <a:schemeClr val="bg1"/>
                </a:solidFill>
              </a:rPr>
              <a:t> </a:t>
            </a:r>
            <a:r>
              <a:rPr lang="en-US" dirty="0" err="1">
                <a:solidFill>
                  <a:schemeClr val="bg1"/>
                </a:solidFill>
              </a:rPr>
              <a:t>είν</a:t>
            </a:r>
            <a:r>
              <a:rPr lang="en-US" dirty="0">
                <a:solidFill>
                  <a:schemeClr val="bg1"/>
                </a:solidFill>
              </a:rPr>
              <a:t>αι να </a:t>
            </a:r>
            <a:r>
              <a:rPr lang="en-US" dirty="0" err="1">
                <a:solidFill>
                  <a:schemeClr val="bg1"/>
                </a:solidFill>
              </a:rPr>
              <a:t>μην</a:t>
            </a:r>
            <a:r>
              <a:rPr lang="en-US" dirty="0">
                <a:solidFill>
                  <a:schemeClr val="bg1"/>
                </a:solidFill>
              </a:rPr>
              <a:t> α</a:t>
            </a:r>
            <a:r>
              <a:rPr lang="en-US" dirty="0" err="1">
                <a:solidFill>
                  <a:schemeClr val="bg1"/>
                </a:solidFill>
              </a:rPr>
              <a:t>ντιμετω</a:t>
            </a:r>
            <a:r>
              <a:rPr lang="en-US" dirty="0">
                <a:solidFill>
                  <a:schemeClr val="bg1"/>
                </a:solidFill>
              </a:rPr>
              <a:t>π</a:t>
            </a:r>
            <a:r>
              <a:rPr lang="en-US" dirty="0" err="1">
                <a:solidFill>
                  <a:schemeClr val="bg1"/>
                </a:solidFill>
              </a:rPr>
              <a:t>ίζουμε</a:t>
            </a:r>
            <a:r>
              <a:rPr lang="en-US" dirty="0">
                <a:solidFill>
                  <a:schemeClr val="bg1"/>
                </a:solidFill>
              </a:rPr>
              <a:t> τα πα</a:t>
            </a:r>
            <a:r>
              <a:rPr lang="en-US" dirty="0" err="1">
                <a:solidFill>
                  <a:schemeClr val="bg1"/>
                </a:solidFill>
              </a:rPr>
              <a:t>ιδιά</a:t>
            </a:r>
            <a:r>
              <a:rPr lang="en-US" dirty="0">
                <a:solidFill>
                  <a:schemeClr val="bg1"/>
                </a:solidFill>
              </a:rPr>
              <a:t> μας , τα α</a:t>
            </a:r>
            <a:r>
              <a:rPr lang="en-US" dirty="0" err="1">
                <a:solidFill>
                  <a:schemeClr val="bg1"/>
                </a:solidFill>
              </a:rPr>
              <a:t>δέλφι</a:t>
            </a:r>
            <a:r>
              <a:rPr lang="en-US" dirty="0">
                <a:solidFill>
                  <a:schemeClr val="bg1"/>
                </a:solidFill>
              </a:rPr>
              <a:t>α μας , </a:t>
            </a:r>
            <a:r>
              <a:rPr lang="en-US" dirty="0" err="1">
                <a:solidFill>
                  <a:schemeClr val="bg1"/>
                </a:solidFill>
              </a:rPr>
              <a:t>τους</a:t>
            </a:r>
            <a:r>
              <a:rPr lang="en-US" dirty="0">
                <a:solidFill>
                  <a:schemeClr val="bg1"/>
                </a:solidFill>
              </a:rPr>
              <a:t> </a:t>
            </a:r>
            <a:r>
              <a:rPr lang="en-US" dirty="0" err="1">
                <a:solidFill>
                  <a:schemeClr val="bg1"/>
                </a:solidFill>
              </a:rPr>
              <a:t>φίλους</a:t>
            </a:r>
            <a:r>
              <a:rPr lang="en-US" dirty="0">
                <a:solidFill>
                  <a:schemeClr val="bg1"/>
                </a:solidFill>
              </a:rPr>
              <a:t> μας και </a:t>
            </a:r>
            <a:r>
              <a:rPr lang="en-US" dirty="0" err="1">
                <a:solidFill>
                  <a:schemeClr val="bg1"/>
                </a:solidFill>
              </a:rPr>
              <a:t>γενικά</a:t>
            </a:r>
            <a:r>
              <a:rPr lang="en-US" dirty="0">
                <a:solidFill>
                  <a:schemeClr val="bg1"/>
                </a:solidFill>
              </a:rPr>
              <a:t> </a:t>
            </a:r>
            <a:r>
              <a:rPr lang="en-US" dirty="0" err="1">
                <a:solidFill>
                  <a:schemeClr val="bg1"/>
                </a:solidFill>
              </a:rPr>
              <a:t>τους</a:t>
            </a:r>
            <a:r>
              <a:rPr lang="en-US" dirty="0">
                <a:solidFill>
                  <a:schemeClr val="bg1"/>
                </a:solidFill>
              </a:rPr>
              <a:t> α</a:t>
            </a:r>
            <a:r>
              <a:rPr lang="en-US" dirty="0" err="1">
                <a:solidFill>
                  <a:schemeClr val="bg1"/>
                </a:solidFill>
              </a:rPr>
              <a:t>νθρώ</a:t>
            </a:r>
            <a:r>
              <a:rPr lang="en-US" dirty="0">
                <a:solidFill>
                  <a:schemeClr val="bg1"/>
                </a:solidFill>
              </a:rPr>
              <a:t>π</a:t>
            </a:r>
            <a:r>
              <a:rPr lang="en-US" dirty="0" err="1">
                <a:solidFill>
                  <a:schemeClr val="bg1"/>
                </a:solidFill>
              </a:rPr>
              <a:t>ους</a:t>
            </a:r>
            <a:r>
              <a:rPr lang="en-US" dirty="0">
                <a:solidFill>
                  <a:schemeClr val="bg1"/>
                </a:solidFill>
              </a:rPr>
              <a:t> </a:t>
            </a:r>
            <a:r>
              <a:rPr lang="en-US" dirty="0" err="1">
                <a:solidFill>
                  <a:schemeClr val="bg1"/>
                </a:solidFill>
              </a:rPr>
              <a:t>ότ</a:t>
            </a:r>
            <a:r>
              <a:rPr lang="en-US" dirty="0">
                <a:solidFill>
                  <a:schemeClr val="bg1"/>
                </a:solidFill>
              </a:rPr>
              <a:t>αν </a:t>
            </a:r>
            <a:r>
              <a:rPr lang="en-US" dirty="0" err="1">
                <a:solidFill>
                  <a:schemeClr val="bg1"/>
                </a:solidFill>
              </a:rPr>
              <a:t>έχουν</a:t>
            </a:r>
            <a:r>
              <a:rPr lang="en-US" dirty="0">
                <a:solidFill>
                  <a:schemeClr val="bg1"/>
                </a:solidFill>
              </a:rPr>
              <a:t> </a:t>
            </a:r>
            <a:r>
              <a:rPr lang="en-US" dirty="0" err="1">
                <a:solidFill>
                  <a:schemeClr val="bg1"/>
                </a:solidFill>
              </a:rPr>
              <a:t>μί</a:t>
            </a:r>
            <a:r>
              <a:rPr lang="en-US" dirty="0">
                <a:solidFill>
                  <a:schemeClr val="bg1"/>
                </a:solidFill>
              </a:rPr>
              <a:t>α </a:t>
            </a:r>
            <a:r>
              <a:rPr lang="en-US" dirty="0" err="1">
                <a:solidFill>
                  <a:schemeClr val="bg1"/>
                </a:solidFill>
              </a:rPr>
              <a:t>ιδι</a:t>
            </a:r>
            <a:r>
              <a:rPr lang="en-US" dirty="0">
                <a:solidFill>
                  <a:schemeClr val="bg1"/>
                </a:solidFill>
              </a:rPr>
              <a:t>α</a:t>
            </a:r>
            <a:r>
              <a:rPr lang="en-US" dirty="0" err="1">
                <a:solidFill>
                  <a:schemeClr val="bg1"/>
                </a:solidFill>
              </a:rPr>
              <a:t>ιτερότητ</a:t>
            </a:r>
            <a:r>
              <a:rPr lang="en-US" dirty="0">
                <a:solidFill>
                  <a:schemeClr val="bg1"/>
                </a:solidFill>
              </a:rPr>
              <a:t>α σαν </a:t>
            </a:r>
            <a:r>
              <a:rPr lang="en-US" dirty="0" err="1">
                <a:solidFill>
                  <a:schemeClr val="bg1"/>
                </a:solidFill>
              </a:rPr>
              <a:t>δι</a:t>
            </a:r>
            <a:r>
              <a:rPr lang="en-US" dirty="0">
                <a:solidFill>
                  <a:schemeClr val="bg1"/>
                </a:solidFill>
              </a:rPr>
              <a:t>α</a:t>
            </a:r>
            <a:r>
              <a:rPr lang="en-US" dirty="0" err="1">
                <a:solidFill>
                  <a:schemeClr val="bg1"/>
                </a:solidFill>
              </a:rPr>
              <a:t>φορετικούς</a:t>
            </a:r>
            <a:r>
              <a:rPr lang="en-US" dirty="0">
                <a:solidFill>
                  <a:schemeClr val="bg1"/>
                </a:solidFill>
              </a:rPr>
              <a:t> α</a:t>
            </a:r>
            <a:r>
              <a:rPr lang="en-US" dirty="0" err="1">
                <a:solidFill>
                  <a:schemeClr val="bg1"/>
                </a:solidFill>
              </a:rPr>
              <a:t>λλά</a:t>
            </a:r>
            <a:r>
              <a:rPr lang="en-US" dirty="0">
                <a:solidFill>
                  <a:schemeClr val="bg1"/>
                </a:solidFill>
              </a:rPr>
              <a:t> σαν </a:t>
            </a:r>
            <a:r>
              <a:rPr lang="en-US" dirty="0" err="1">
                <a:solidFill>
                  <a:schemeClr val="bg1"/>
                </a:solidFill>
              </a:rPr>
              <a:t>ξεχωριστούς</a:t>
            </a:r>
            <a:r>
              <a:rPr lang="en-US" dirty="0">
                <a:solidFill>
                  <a:schemeClr val="bg1"/>
                </a:solidFill>
              </a:rPr>
              <a:t> και να </a:t>
            </a:r>
            <a:r>
              <a:rPr lang="en-US" dirty="0" err="1">
                <a:solidFill>
                  <a:schemeClr val="bg1"/>
                </a:solidFill>
              </a:rPr>
              <a:t>τους</a:t>
            </a:r>
            <a:r>
              <a:rPr lang="en-US" dirty="0">
                <a:solidFill>
                  <a:schemeClr val="bg1"/>
                </a:solidFill>
              </a:rPr>
              <a:t> επιβ</a:t>
            </a:r>
            <a:r>
              <a:rPr lang="en-US" dirty="0" err="1">
                <a:solidFill>
                  <a:schemeClr val="bg1"/>
                </a:solidFill>
              </a:rPr>
              <a:t>άλλουμε</a:t>
            </a:r>
            <a:r>
              <a:rPr lang="en-US" dirty="0">
                <a:solidFill>
                  <a:schemeClr val="bg1"/>
                </a:solidFill>
              </a:rPr>
              <a:t> </a:t>
            </a:r>
            <a:r>
              <a:rPr lang="en-US" dirty="0" err="1">
                <a:solidFill>
                  <a:schemeClr val="bg1"/>
                </a:solidFill>
              </a:rPr>
              <a:t>στην</a:t>
            </a:r>
            <a:r>
              <a:rPr lang="en-US" dirty="0">
                <a:solidFill>
                  <a:schemeClr val="bg1"/>
                </a:solidFill>
              </a:rPr>
              <a:t> </a:t>
            </a:r>
            <a:r>
              <a:rPr lang="en-US" dirty="0" err="1">
                <a:solidFill>
                  <a:schemeClr val="bg1"/>
                </a:solidFill>
              </a:rPr>
              <a:t>κοινωνί</a:t>
            </a:r>
            <a:r>
              <a:rPr lang="en-US" dirty="0">
                <a:solidFill>
                  <a:schemeClr val="bg1"/>
                </a:solidFill>
              </a:rPr>
              <a:t>α σαν </a:t>
            </a:r>
            <a:r>
              <a:rPr lang="en-US" dirty="0" err="1">
                <a:solidFill>
                  <a:schemeClr val="bg1"/>
                </a:solidFill>
              </a:rPr>
              <a:t>άτομ</a:t>
            </a:r>
            <a:r>
              <a:rPr lang="en-US" dirty="0">
                <a:solidFill>
                  <a:schemeClr val="bg1"/>
                </a:solidFill>
              </a:rPr>
              <a:t>α </a:t>
            </a:r>
            <a:r>
              <a:rPr lang="en-US" dirty="0" err="1">
                <a:solidFill>
                  <a:schemeClr val="bg1"/>
                </a:solidFill>
              </a:rPr>
              <a:t>με</a:t>
            </a:r>
            <a:r>
              <a:rPr lang="en-US" dirty="0">
                <a:solidFill>
                  <a:schemeClr val="bg1"/>
                </a:solidFill>
              </a:rPr>
              <a:t> </a:t>
            </a:r>
            <a:r>
              <a:rPr lang="en-US" dirty="0" err="1">
                <a:solidFill>
                  <a:schemeClr val="bg1"/>
                </a:solidFill>
              </a:rPr>
              <a:t>ιδι</a:t>
            </a:r>
            <a:r>
              <a:rPr lang="en-US" dirty="0">
                <a:solidFill>
                  <a:schemeClr val="bg1"/>
                </a:solidFill>
              </a:rPr>
              <a:t>α</a:t>
            </a:r>
            <a:r>
              <a:rPr lang="en-US" dirty="0" err="1">
                <a:solidFill>
                  <a:schemeClr val="bg1"/>
                </a:solidFill>
              </a:rPr>
              <a:t>ίτερες</a:t>
            </a:r>
            <a:r>
              <a:rPr lang="en-US" dirty="0">
                <a:solidFill>
                  <a:schemeClr val="bg1"/>
                </a:solidFill>
              </a:rPr>
              <a:t> </a:t>
            </a:r>
            <a:r>
              <a:rPr lang="en-US" dirty="0" err="1">
                <a:solidFill>
                  <a:schemeClr val="bg1"/>
                </a:solidFill>
              </a:rPr>
              <a:t>δυν</a:t>
            </a:r>
            <a:r>
              <a:rPr lang="en-US" dirty="0">
                <a:solidFill>
                  <a:schemeClr val="bg1"/>
                </a:solidFill>
              </a:rPr>
              <a:t>α</a:t>
            </a:r>
            <a:r>
              <a:rPr lang="en-US" dirty="0" err="1">
                <a:solidFill>
                  <a:schemeClr val="bg1"/>
                </a:solidFill>
              </a:rPr>
              <a:t>τότητες</a:t>
            </a:r>
            <a:r>
              <a:rPr lang="en-US" dirty="0">
                <a:solidFill>
                  <a:schemeClr val="bg1"/>
                </a:solidFill>
              </a:rPr>
              <a:t> και </a:t>
            </a:r>
            <a:r>
              <a:rPr lang="en-US" dirty="0" err="1">
                <a:solidFill>
                  <a:schemeClr val="bg1"/>
                </a:solidFill>
              </a:rPr>
              <a:t>όχι</a:t>
            </a:r>
            <a:r>
              <a:rPr lang="en-US" dirty="0">
                <a:solidFill>
                  <a:schemeClr val="bg1"/>
                </a:solidFill>
              </a:rPr>
              <a:t> σαν </a:t>
            </a:r>
            <a:r>
              <a:rPr lang="en-US" dirty="0" err="1">
                <a:solidFill>
                  <a:schemeClr val="bg1"/>
                </a:solidFill>
              </a:rPr>
              <a:t>άτομ</a:t>
            </a:r>
            <a:r>
              <a:rPr lang="en-US" dirty="0">
                <a:solidFill>
                  <a:schemeClr val="bg1"/>
                </a:solidFill>
              </a:rPr>
              <a:t>α </a:t>
            </a:r>
            <a:r>
              <a:rPr lang="en-US" dirty="0" err="1">
                <a:solidFill>
                  <a:schemeClr val="bg1"/>
                </a:solidFill>
              </a:rPr>
              <a:t>με</a:t>
            </a:r>
            <a:r>
              <a:rPr lang="en-US" dirty="0">
                <a:solidFill>
                  <a:schemeClr val="bg1"/>
                </a:solidFill>
              </a:rPr>
              <a:t> </a:t>
            </a:r>
            <a:r>
              <a:rPr lang="en-US" dirty="0" err="1">
                <a:solidFill>
                  <a:schemeClr val="bg1"/>
                </a:solidFill>
              </a:rPr>
              <a:t>ειδικές</a:t>
            </a:r>
            <a:r>
              <a:rPr lang="en-US" dirty="0">
                <a:solidFill>
                  <a:schemeClr val="bg1"/>
                </a:solidFill>
              </a:rPr>
              <a:t> α</a:t>
            </a:r>
            <a:r>
              <a:rPr lang="en-US" dirty="0" err="1">
                <a:solidFill>
                  <a:schemeClr val="bg1"/>
                </a:solidFill>
              </a:rPr>
              <a:t>νάγκες</a:t>
            </a:r>
            <a:r>
              <a:rPr lang="en-US" dirty="0">
                <a:solidFill>
                  <a:schemeClr val="bg1"/>
                </a:solidFill>
              </a:rPr>
              <a:t>. </a:t>
            </a:r>
            <a:endParaRPr lang="en-US" dirty="0">
              <a:solidFill>
                <a:schemeClr val="bg1"/>
              </a:solidFill>
              <a:cs typeface="Calibri"/>
            </a:endParaRPr>
          </a:p>
        </p:txBody>
      </p:sp>
    </p:spTree>
    <p:extLst>
      <p:ext uri="{BB962C8B-B14F-4D97-AF65-F5344CB8AC3E}">
        <p14:creationId xmlns:p14="http://schemas.microsoft.com/office/powerpoint/2010/main" val="1050469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C51027A-9E0C-1793-A124-00CFA5F1C6AB}"/>
              </a:ext>
            </a:extLst>
          </p:cNvPr>
          <p:cNvSpPr>
            <a:spLocks noGrp="1"/>
          </p:cNvSpPr>
          <p:nvPr>
            <p:ph type="title"/>
          </p:nvPr>
        </p:nvSpPr>
        <p:spPr>
          <a:xfrm>
            <a:off x="965199" y="851517"/>
            <a:ext cx="5130795" cy="1461778"/>
          </a:xfrm>
        </p:spPr>
        <p:txBody>
          <a:bodyPr>
            <a:normAutofit/>
          </a:bodyPr>
          <a:lstStyle/>
          <a:p>
            <a:r>
              <a:rPr lang="en-US" sz="4000">
                <a:cs typeface="Calibri Light"/>
              </a:rPr>
              <a:t>Η αγαπημένη μου σκηνή της ταινίας </a:t>
            </a:r>
          </a:p>
        </p:txBody>
      </p:sp>
      <p:sp>
        <p:nvSpPr>
          <p:cNvPr id="3" name="Content Placeholder 2">
            <a:extLst>
              <a:ext uri="{FF2B5EF4-FFF2-40B4-BE49-F238E27FC236}">
                <a16:creationId xmlns:a16="http://schemas.microsoft.com/office/drawing/2014/main" id="{CE9C31CF-1549-24E1-D02D-CD17E2601B3C}"/>
              </a:ext>
            </a:extLst>
          </p:cNvPr>
          <p:cNvSpPr>
            <a:spLocks noGrp="1"/>
          </p:cNvSpPr>
          <p:nvPr>
            <p:ph idx="1"/>
          </p:nvPr>
        </p:nvSpPr>
        <p:spPr>
          <a:xfrm>
            <a:off x="965200" y="2470248"/>
            <a:ext cx="4048344" cy="3536236"/>
          </a:xfrm>
        </p:spPr>
        <p:txBody>
          <a:bodyPr vert="horz" lIns="91440" tIns="45720" rIns="91440" bIns="45720" rtlCol="0">
            <a:normAutofit/>
          </a:bodyPr>
          <a:lstStyle/>
          <a:p>
            <a:r>
              <a:rPr lang="en-US" sz="2400">
                <a:cs typeface="Calibri"/>
              </a:rPr>
              <a:t>Η αγαπημένη μου σκηνή της ταινίας είναι όταν ο Τζούλιαν τιμωρείται για τις πράξεις του αλλά επίσης γιατί καταλαβαίνει το λάθος του και μετανιώνει για ότι είχε κάνει στον Όγκι . </a:t>
            </a:r>
            <a:endParaRPr lang="en-US" sz="2400"/>
          </a:p>
        </p:txBody>
      </p:sp>
    </p:spTree>
    <p:extLst>
      <p:ext uri="{BB962C8B-B14F-4D97-AF65-F5344CB8AC3E}">
        <p14:creationId xmlns:p14="http://schemas.microsoft.com/office/powerpoint/2010/main" val="7684587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ED287CF-65AD-499E-97C7-46C7794658D2}"/>
              </a:ext>
            </a:extLst>
          </p:cNvPr>
          <p:cNvSpPr>
            <a:spLocks noGrp="1"/>
          </p:cNvSpPr>
          <p:nvPr>
            <p:ph type="title"/>
          </p:nvPr>
        </p:nvSpPr>
        <p:spPr>
          <a:xfrm>
            <a:off x="804672" y="640080"/>
            <a:ext cx="3282696" cy="5257800"/>
          </a:xfrm>
        </p:spPr>
        <p:txBody>
          <a:bodyPr>
            <a:normAutofit/>
          </a:bodyPr>
          <a:lstStyle/>
          <a:p>
            <a:r>
              <a:rPr lang="en-US" dirty="0">
                <a:solidFill>
                  <a:schemeClr val="bg1"/>
                </a:solidFill>
                <a:cs typeface="Calibri Light"/>
              </a:rPr>
              <a:t>Τα π</a:t>
            </a:r>
            <a:r>
              <a:rPr lang="en-US" dirty="0" err="1">
                <a:solidFill>
                  <a:schemeClr val="bg1"/>
                </a:solidFill>
                <a:cs typeface="Calibri Light"/>
              </a:rPr>
              <a:t>ράγμ</a:t>
            </a:r>
            <a:r>
              <a:rPr lang="en-US" dirty="0">
                <a:solidFill>
                  <a:schemeClr val="bg1"/>
                </a:solidFill>
                <a:cs typeface="Calibri Light"/>
              </a:rPr>
              <a:t>ατα π</a:t>
            </a:r>
            <a:r>
              <a:rPr lang="en-US" dirty="0" err="1">
                <a:solidFill>
                  <a:schemeClr val="bg1"/>
                </a:solidFill>
                <a:cs typeface="Calibri Light"/>
              </a:rPr>
              <a:t>ου</a:t>
            </a:r>
            <a:r>
              <a:rPr lang="en-US" dirty="0">
                <a:solidFill>
                  <a:schemeClr val="bg1"/>
                </a:solidFill>
                <a:cs typeface="Calibri Light"/>
              </a:rPr>
              <a:t> </a:t>
            </a:r>
            <a:r>
              <a:rPr lang="en-US" dirty="0" err="1">
                <a:solidFill>
                  <a:schemeClr val="bg1"/>
                </a:solidFill>
                <a:cs typeface="Calibri Light"/>
              </a:rPr>
              <a:t>δεν</a:t>
            </a:r>
            <a:r>
              <a:rPr lang="en-US" dirty="0">
                <a:solidFill>
                  <a:schemeClr val="bg1"/>
                </a:solidFill>
                <a:cs typeface="Calibri Light"/>
              </a:rPr>
              <a:t> θα </a:t>
            </a:r>
            <a:r>
              <a:rPr lang="en-US" dirty="0" err="1">
                <a:solidFill>
                  <a:schemeClr val="bg1"/>
                </a:solidFill>
                <a:cs typeface="Calibri Light"/>
              </a:rPr>
              <a:t>ξεχάσω</a:t>
            </a:r>
            <a:r>
              <a:rPr lang="en-US" dirty="0">
                <a:solidFill>
                  <a:schemeClr val="bg1"/>
                </a:solidFill>
                <a:cs typeface="Calibri Light"/>
              </a:rPr>
              <a:t> από </a:t>
            </a:r>
            <a:r>
              <a:rPr lang="en-US" dirty="0" err="1">
                <a:solidFill>
                  <a:schemeClr val="bg1"/>
                </a:solidFill>
                <a:cs typeface="Calibri Light"/>
              </a:rPr>
              <a:t>την</a:t>
            </a:r>
            <a:r>
              <a:rPr lang="en-US" dirty="0">
                <a:solidFill>
                  <a:schemeClr val="bg1"/>
                </a:solidFill>
                <a:cs typeface="Calibri Light"/>
              </a:rPr>
              <a:t> τα</a:t>
            </a:r>
            <a:r>
              <a:rPr lang="en-US" dirty="0" err="1">
                <a:solidFill>
                  <a:schemeClr val="bg1"/>
                </a:solidFill>
                <a:cs typeface="Calibri Light"/>
              </a:rPr>
              <a:t>ινί</a:t>
            </a:r>
            <a:r>
              <a:rPr lang="en-US" dirty="0">
                <a:solidFill>
                  <a:schemeClr val="bg1"/>
                </a:solidFill>
                <a:cs typeface="Calibri Light"/>
              </a:rPr>
              <a:t>α</a:t>
            </a:r>
            <a:br>
              <a:rPr lang="en-US" dirty="0">
                <a:cs typeface="Calibri Light"/>
              </a:rPr>
            </a:br>
            <a:endParaRPr lang="en-US">
              <a:solidFill>
                <a:schemeClr val="bg1"/>
              </a:solidFill>
            </a:endParaRPr>
          </a:p>
        </p:txBody>
      </p:sp>
      <p:sp>
        <p:nvSpPr>
          <p:cNvPr id="3" name="Content Placeholder 2">
            <a:extLst>
              <a:ext uri="{FF2B5EF4-FFF2-40B4-BE49-F238E27FC236}">
                <a16:creationId xmlns:a16="http://schemas.microsoft.com/office/drawing/2014/main" id="{6243B6E7-43BA-0E23-4261-7E3E1D14B043}"/>
              </a:ext>
            </a:extLst>
          </p:cNvPr>
          <p:cNvSpPr>
            <a:spLocks noGrp="1"/>
          </p:cNvSpPr>
          <p:nvPr>
            <p:ph idx="1"/>
          </p:nvPr>
        </p:nvSpPr>
        <p:spPr>
          <a:xfrm>
            <a:off x="5358384" y="640081"/>
            <a:ext cx="6024654" cy="5257800"/>
          </a:xfrm>
        </p:spPr>
        <p:txBody>
          <a:bodyPr vert="horz" lIns="91440" tIns="45720" rIns="91440" bIns="45720" rtlCol="0" anchor="ctr">
            <a:normAutofit/>
          </a:bodyPr>
          <a:lstStyle/>
          <a:p>
            <a:r>
              <a:rPr lang="en-US" sz="2400">
                <a:cs typeface="Calibri"/>
              </a:rPr>
              <a:t>Αυτό που δεν θα ξεχάσω από την ταινία είναι η μαγάλη στάση των γονιών , της αδελφής αλλά και των φίλων του Όγκι που παρόλο την ξεχωριστή του εμφάνιση του στάθηκαν . Ιδιαίτερα δεν θα ξεχάσω τους φίλους του γιατί παρ' όλες τις  ψεύτικες φήμες που έφτιαξαν τα παιδιά του σχολείου για τον Όγκι τον πλησίασαν και έκαναν παρέα μαζί του αλλά επίσης δεν θα ξεχάσω ότι κάποια από τα παιδιά που τον κορόιδευαν κατάλαβαν το λάθος τους και τον βοήθησαν να γλιτώσει από τα χέρια κάποιων μεγαλύτερων αγοριών . </a:t>
            </a:r>
          </a:p>
        </p:txBody>
      </p:sp>
    </p:spTree>
    <p:extLst>
      <p:ext uri="{BB962C8B-B14F-4D97-AF65-F5344CB8AC3E}">
        <p14:creationId xmlns:p14="http://schemas.microsoft.com/office/powerpoint/2010/main" val="1087906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descr="Text, whiteboard&#10;&#10;Description automatically generated">
            <a:extLst>
              <a:ext uri="{FF2B5EF4-FFF2-40B4-BE49-F238E27FC236}">
                <a16:creationId xmlns:a16="http://schemas.microsoft.com/office/drawing/2014/main" id="{D1E9AAC3-7FF2-4A89-9AF3-8421C19A7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326" y="965201"/>
            <a:ext cx="6557196" cy="4911568"/>
          </a:xfrm>
          <a:prstGeom prst="rect">
            <a:avLst/>
          </a:prstGeom>
        </p:spPr>
      </p:pic>
      <p:sp>
        <p:nvSpPr>
          <p:cNvPr id="4" name="TextBox 3">
            <a:extLst>
              <a:ext uri="{FF2B5EF4-FFF2-40B4-BE49-F238E27FC236}">
                <a16:creationId xmlns:a16="http://schemas.microsoft.com/office/drawing/2014/main" id="{33DF5F8B-AD6B-433B-BF77-05BC47B3CA69}"/>
              </a:ext>
            </a:extLst>
          </p:cNvPr>
          <p:cNvSpPr txBox="1"/>
          <p:nvPr/>
        </p:nvSpPr>
        <p:spPr>
          <a:xfrm>
            <a:off x="1410346" y="6168325"/>
            <a:ext cx="5207430" cy="646331"/>
          </a:xfrm>
          <a:prstGeom prst="rect">
            <a:avLst/>
          </a:prstGeom>
          <a:noFill/>
        </p:spPr>
        <p:txBody>
          <a:bodyPr wrap="square" rtlCol="0">
            <a:spAutoFit/>
          </a:bodyPr>
          <a:lstStyle/>
          <a:p>
            <a:r>
              <a:rPr lang="el-GR"/>
              <a:t>Ορέστης Τσαλίκογλου</a:t>
            </a:r>
          </a:p>
          <a:p>
            <a:r>
              <a:rPr lang="el-GR"/>
              <a:t>                 Α3</a:t>
            </a:r>
            <a:endParaRPr lang="el-GR" dirty="0"/>
          </a:p>
        </p:txBody>
      </p:sp>
    </p:spTree>
    <p:extLst>
      <p:ext uri="{BB962C8B-B14F-4D97-AF65-F5344CB8AC3E}">
        <p14:creationId xmlns:p14="http://schemas.microsoft.com/office/powerpoint/2010/main" val="17706012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201</Words>
  <Application>Microsoft Office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Wonder = To Θαύμα</vt:lpstr>
      <vt:lpstr>PowerPoint Presentation</vt:lpstr>
      <vt:lpstr>Το Δίδαγμα της ταινίας</vt:lpstr>
      <vt:lpstr>Η αγαπημένη μου σκηνή της ταινίας </vt:lpstr>
      <vt:lpstr>Τα πράγματα που δεν θα ξεχάσω από την ταινία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Paris</dc:creator>
  <cp:lastModifiedBy>Paris</cp:lastModifiedBy>
  <cp:revision>184</cp:revision>
  <dcterms:created xsi:type="dcterms:W3CDTF">2022-03-27T08:02:55Z</dcterms:created>
  <dcterms:modified xsi:type="dcterms:W3CDTF">2022-03-30T16:49:58Z</dcterms:modified>
</cp:coreProperties>
</file>