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9" r:id="rId1"/>
  </p:sldMasterIdLst>
  <p:notesMasterIdLst>
    <p:notesMasterId r:id="rId30"/>
  </p:notesMasterIdLst>
  <p:handoutMasterIdLst>
    <p:handoutMasterId r:id="rId31"/>
  </p:handoutMasterIdLst>
  <p:sldIdLst>
    <p:sldId id="606" r:id="rId2"/>
    <p:sldId id="551" r:id="rId3"/>
    <p:sldId id="601" r:id="rId4"/>
    <p:sldId id="613" r:id="rId5"/>
    <p:sldId id="614" r:id="rId6"/>
    <p:sldId id="615" r:id="rId7"/>
    <p:sldId id="616" r:id="rId8"/>
    <p:sldId id="611" r:id="rId9"/>
    <p:sldId id="619" r:id="rId10"/>
    <p:sldId id="620" r:id="rId11"/>
    <p:sldId id="621" r:id="rId12"/>
    <p:sldId id="573" r:id="rId13"/>
    <p:sldId id="591" r:id="rId14"/>
    <p:sldId id="618" r:id="rId15"/>
    <p:sldId id="622" r:id="rId16"/>
    <p:sldId id="624" r:id="rId17"/>
    <p:sldId id="623" r:id="rId18"/>
    <p:sldId id="609" r:id="rId19"/>
    <p:sldId id="629" r:id="rId20"/>
    <p:sldId id="633" r:id="rId21"/>
    <p:sldId id="607" r:id="rId22"/>
    <p:sldId id="628" r:id="rId23"/>
    <p:sldId id="626" r:id="rId24"/>
    <p:sldId id="627" r:id="rId25"/>
    <p:sldId id="634" r:id="rId26"/>
    <p:sldId id="630" r:id="rId27"/>
    <p:sldId id="631" r:id="rId28"/>
    <p:sldId id="632" r:id="rId29"/>
  </p:sldIdLst>
  <p:sldSz cx="9144000" cy="6858000" type="screen4x3"/>
  <p:notesSz cx="6797675" cy="987425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u="sng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FFFFFF"/>
    <a:srgbClr val="008080"/>
    <a:srgbClr val="009999"/>
    <a:srgbClr val="E7FFE7"/>
    <a:srgbClr val="008000"/>
    <a:srgbClr val="CCCC99"/>
    <a:srgbClr val="FDFA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6767" autoAdjust="0"/>
  </p:normalViewPr>
  <p:slideViewPr>
    <p:cSldViewPr>
      <p:cViewPr varScale="1">
        <p:scale>
          <a:sx n="75" d="100"/>
          <a:sy n="75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49C66-45EC-41B0-B558-6C3162D60F57}" type="doc">
      <dgm:prSet loTypeId="urn:microsoft.com/office/officeart/2005/8/layout/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l-GR"/>
        </a:p>
      </dgm:t>
    </dgm:pt>
    <dgm:pt modelId="{7FD725E8-2232-4A48-B3BA-571A328A6903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400" dirty="0" smtClean="0"/>
            <a:t>1.1.1. Εισαγωγή</a:t>
          </a:r>
          <a:endParaRPr lang="el-GR" sz="1400" dirty="0"/>
        </a:p>
      </dgm:t>
    </dgm:pt>
    <dgm:pt modelId="{3A015B15-70A6-423A-B75F-F4DD01FAF3E6}" type="parTrans" cxnId="{594BD7F7-7114-4A2F-8E88-8B2F72A3A1AE}">
      <dgm:prSet/>
      <dgm:spPr/>
      <dgm:t>
        <a:bodyPr/>
        <a:lstStyle/>
        <a:p>
          <a:endParaRPr lang="el-GR"/>
        </a:p>
      </dgm:t>
    </dgm:pt>
    <dgm:pt modelId="{A35C5C1E-0D77-49F0-9137-6301D5FD0192}" type="sibTrans" cxnId="{594BD7F7-7114-4A2F-8E88-8B2F72A3A1AE}">
      <dgm:prSet/>
      <dgm:spPr/>
      <dgm:t>
        <a:bodyPr/>
        <a:lstStyle/>
        <a:p>
          <a:endParaRPr lang="el-GR" dirty="0"/>
        </a:p>
      </dgm:t>
    </dgm:pt>
    <dgm:pt modelId="{3EE8F804-4488-475D-9501-6819E0BF2AF4}">
      <dgm:prSet phldrT="[Κείμενο]" custT="1"/>
      <dgm:spPr/>
      <dgm:t>
        <a:bodyPr/>
        <a:lstStyle/>
        <a:p>
          <a:r>
            <a:rPr lang="el-GR" sz="1400" dirty="0" smtClean="0"/>
            <a:t>1.1.2. Πολιτικές ενσωμάτωσης των ΤΠΕ στην Εκπαίδευση</a:t>
          </a:r>
        </a:p>
      </dgm:t>
    </dgm:pt>
    <dgm:pt modelId="{402FDB7B-6513-4FBD-9D9B-8209327FB1A7}" type="parTrans" cxnId="{785D5D8D-6910-415E-A019-68790F46B220}">
      <dgm:prSet/>
      <dgm:spPr/>
      <dgm:t>
        <a:bodyPr/>
        <a:lstStyle/>
        <a:p>
          <a:endParaRPr lang="el-GR"/>
        </a:p>
      </dgm:t>
    </dgm:pt>
    <dgm:pt modelId="{4B623282-CE34-47FC-B8E7-B11DA75ED2BF}" type="sibTrans" cxnId="{785D5D8D-6910-415E-A019-68790F46B220}">
      <dgm:prSet/>
      <dgm:spPr/>
      <dgm:t>
        <a:bodyPr/>
        <a:lstStyle/>
        <a:p>
          <a:endParaRPr lang="el-GR" dirty="0"/>
        </a:p>
      </dgm:t>
    </dgm:pt>
    <dgm:pt modelId="{BC3DAE68-EDEF-45A5-B666-5B41069F1014}">
      <dgm:prSet phldrT="[Κείμενο]" custT="1"/>
      <dgm:spPr/>
      <dgm:t>
        <a:bodyPr/>
        <a:lstStyle/>
        <a:p>
          <a:r>
            <a:rPr lang="el-GR" sz="1400" dirty="0" smtClean="0"/>
            <a:t>1.1.3. Εξειδίκευση των ευρωπαϊκών πολιτικών</a:t>
          </a:r>
        </a:p>
      </dgm:t>
    </dgm:pt>
    <dgm:pt modelId="{227A0347-AC0A-4D53-BBED-2835EA117E84}" type="parTrans" cxnId="{ABB8B75A-1ABD-4B3B-9961-3D8E136705DF}">
      <dgm:prSet/>
      <dgm:spPr/>
      <dgm:t>
        <a:bodyPr/>
        <a:lstStyle/>
        <a:p>
          <a:endParaRPr lang="el-GR"/>
        </a:p>
      </dgm:t>
    </dgm:pt>
    <dgm:pt modelId="{D4A1E2D1-BF5A-4F66-8F39-65ED4FDC34D7}" type="sibTrans" cxnId="{ABB8B75A-1ABD-4B3B-9961-3D8E136705DF}">
      <dgm:prSet/>
      <dgm:spPr/>
      <dgm:t>
        <a:bodyPr/>
        <a:lstStyle/>
        <a:p>
          <a:endParaRPr lang="el-GR" dirty="0"/>
        </a:p>
      </dgm:t>
    </dgm:pt>
    <dgm:pt modelId="{03E0DD22-7E74-4365-9120-E2AE325621D1}">
      <dgm:prSet phldrT="[Κείμενο]" custT="1"/>
      <dgm:spPr/>
      <dgm:t>
        <a:bodyPr/>
        <a:lstStyle/>
        <a:p>
          <a:pPr>
            <a:spcAft>
              <a:spcPts val="0"/>
            </a:spcAft>
          </a:pPr>
          <a:r>
            <a:rPr lang="el-GR" sz="1400" dirty="0" smtClean="0"/>
            <a:t>ΠΡΟΤΕΙΝΟΜΕΝΕΣ</a:t>
          </a:r>
        </a:p>
        <a:p>
          <a:pPr>
            <a:spcAft>
              <a:spcPts val="0"/>
            </a:spcAft>
          </a:pPr>
          <a:r>
            <a:rPr lang="el-GR" sz="1400" dirty="0" smtClean="0"/>
            <a:t>ΔΡΑΣΤΗΡΙΟΤΗΤΕΣ</a:t>
          </a:r>
          <a:endParaRPr lang="el-GR" sz="1400" dirty="0"/>
        </a:p>
      </dgm:t>
    </dgm:pt>
    <dgm:pt modelId="{CF51F503-1DC0-4991-91F1-5C21B8335794}" type="parTrans" cxnId="{453E9F2A-31A2-4F8D-A894-652E4538EB38}">
      <dgm:prSet/>
      <dgm:spPr/>
      <dgm:t>
        <a:bodyPr/>
        <a:lstStyle/>
        <a:p>
          <a:endParaRPr lang="el-GR"/>
        </a:p>
      </dgm:t>
    </dgm:pt>
    <dgm:pt modelId="{77F99BC2-D997-4B9C-B515-9BFB8150B843}" type="sibTrans" cxnId="{453E9F2A-31A2-4F8D-A894-652E4538EB38}">
      <dgm:prSet/>
      <dgm:spPr/>
      <dgm:t>
        <a:bodyPr/>
        <a:lstStyle/>
        <a:p>
          <a:endParaRPr lang="el-GR" dirty="0"/>
        </a:p>
      </dgm:t>
    </dgm:pt>
    <dgm:pt modelId="{99041282-C329-4708-BCF4-32D065012832}">
      <dgm:prSet custT="1"/>
      <dgm:spPr/>
      <dgm:t>
        <a:bodyPr/>
        <a:lstStyle/>
        <a:p>
          <a:pPr algn="l"/>
          <a:r>
            <a:rPr lang="el-GR" sz="1400" dirty="0" smtClean="0"/>
            <a:t>1.1.4. Δράσεις για την εξειδίκευση των στόχων σε επίπεδο εκπαιδευτικών συστημάτων</a:t>
          </a:r>
          <a:endParaRPr lang="el-GR" sz="1100" dirty="0" smtClean="0"/>
        </a:p>
      </dgm:t>
    </dgm:pt>
    <dgm:pt modelId="{471BEB2B-7DFF-40AF-961C-010C39DC4D47}" type="parTrans" cxnId="{E9606D16-8C5E-43C5-826A-77ACB1BEB6C8}">
      <dgm:prSet/>
      <dgm:spPr/>
      <dgm:t>
        <a:bodyPr/>
        <a:lstStyle/>
        <a:p>
          <a:endParaRPr lang="el-GR"/>
        </a:p>
      </dgm:t>
    </dgm:pt>
    <dgm:pt modelId="{EEE63816-E8FA-4181-912A-56C21D771E0B}" type="sibTrans" cxnId="{E9606D16-8C5E-43C5-826A-77ACB1BEB6C8}">
      <dgm:prSet/>
      <dgm:spPr/>
      <dgm:t>
        <a:bodyPr/>
        <a:lstStyle/>
        <a:p>
          <a:endParaRPr lang="el-GR"/>
        </a:p>
      </dgm:t>
    </dgm:pt>
    <dgm:pt modelId="{207AE2F6-7673-49DB-B5C0-E5E430CD6BB0}">
      <dgm:prSet phldrT="[Κείμενο]" custT="1"/>
      <dgm:spPr/>
      <dgm:t>
        <a:bodyPr/>
        <a:lstStyle/>
        <a:p>
          <a:pPr>
            <a:spcAft>
              <a:spcPts val="0"/>
            </a:spcAft>
          </a:pPr>
          <a:r>
            <a:rPr lang="el-GR" sz="1400" dirty="0" smtClean="0"/>
            <a:t>ΕΡΩΤΗΣΕΙΣ</a:t>
          </a:r>
          <a:endParaRPr lang="el-GR" sz="1400" dirty="0"/>
        </a:p>
      </dgm:t>
    </dgm:pt>
    <dgm:pt modelId="{63E42392-E246-4277-9088-B3E8A72A964D}" type="parTrans" cxnId="{2B7CD7D7-9200-48E6-A1C8-49DBEA85A860}">
      <dgm:prSet/>
      <dgm:spPr/>
      <dgm:t>
        <a:bodyPr/>
        <a:lstStyle/>
        <a:p>
          <a:endParaRPr lang="el-GR"/>
        </a:p>
      </dgm:t>
    </dgm:pt>
    <dgm:pt modelId="{1A492C1E-6A5D-40BD-AA44-CFFDDA4960E2}" type="sibTrans" cxnId="{2B7CD7D7-9200-48E6-A1C8-49DBEA85A860}">
      <dgm:prSet/>
      <dgm:spPr/>
      <dgm:t>
        <a:bodyPr/>
        <a:lstStyle/>
        <a:p>
          <a:endParaRPr lang="el-GR"/>
        </a:p>
      </dgm:t>
    </dgm:pt>
    <dgm:pt modelId="{DF7E4C68-B704-498F-ACAE-42FC1121B1EE}" type="pres">
      <dgm:prSet presAssocID="{41949C66-45EC-41B0-B558-6C3162D60F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F0997DB-A1F8-4D29-8876-F1920DAF1F01}" type="pres">
      <dgm:prSet presAssocID="{7FD725E8-2232-4A48-B3BA-571A328A690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E07063-FBD2-4006-B55F-812792D88FA6}" type="pres">
      <dgm:prSet presAssocID="{A35C5C1E-0D77-49F0-9137-6301D5FD0192}" presName="sibTrans" presStyleLbl="sibTrans2D1" presStyleIdx="0" presStyleCnt="5"/>
      <dgm:spPr/>
      <dgm:t>
        <a:bodyPr/>
        <a:lstStyle/>
        <a:p>
          <a:endParaRPr lang="el-GR"/>
        </a:p>
      </dgm:t>
    </dgm:pt>
    <dgm:pt modelId="{2FD4C928-AA85-4D97-B6BE-291496BEE109}" type="pres">
      <dgm:prSet presAssocID="{A35C5C1E-0D77-49F0-9137-6301D5FD0192}" presName="connectorText" presStyleLbl="sibTrans2D1" presStyleIdx="0" presStyleCnt="5"/>
      <dgm:spPr/>
      <dgm:t>
        <a:bodyPr/>
        <a:lstStyle/>
        <a:p>
          <a:endParaRPr lang="el-GR"/>
        </a:p>
      </dgm:t>
    </dgm:pt>
    <dgm:pt modelId="{E4BCE949-6455-46FB-A292-005DFFE0CAF9}" type="pres">
      <dgm:prSet presAssocID="{3EE8F804-4488-475D-9501-6819E0BF2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A08E31-F01F-4972-9F2C-74EF10E097AA}" type="pres">
      <dgm:prSet presAssocID="{4B623282-CE34-47FC-B8E7-B11DA75ED2BF}" presName="sibTrans" presStyleLbl="sibTrans2D1" presStyleIdx="1" presStyleCnt="5"/>
      <dgm:spPr/>
      <dgm:t>
        <a:bodyPr/>
        <a:lstStyle/>
        <a:p>
          <a:endParaRPr lang="el-GR"/>
        </a:p>
      </dgm:t>
    </dgm:pt>
    <dgm:pt modelId="{D77C476E-405B-4B90-A8E8-C36E9DD55B13}" type="pres">
      <dgm:prSet presAssocID="{4B623282-CE34-47FC-B8E7-B11DA75ED2BF}" presName="connectorText" presStyleLbl="sibTrans2D1" presStyleIdx="1" presStyleCnt="5"/>
      <dgm:spPr/>
      <dgm:t>
        <a:bodyPr/>
        <a:lstStyle/>
        <a:p>
          <a:endParaRPr lang="el-GR"/>
        </a:p>
      </dgm:t>
    </dgm:pt>
    <dgm:pt modelId="{FB7ECA19-9CFF-4FE1-AF70-CA6C8331FF70}" type="pres">
      <dgm:prSet presAssocID="{BC3DAE68-EDEF-45A5-B666-5B41069F10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4E6555-702E-4695-801D-1A1DC8310805}" type="pres">
      <dgm:prSet presAssocID="{D4A1E2D1-BF5A-4F66-8F39-65ED4FDC34D7}" presName="sibTrans" presStyleLbl="sibTrans2D1" presStyleIdx="2" presStyleCnt="5"/>
      <dgm:spPr/>
      <dgm:t>
        <a:bodyPr/>
        <a:lstStyle/>
        <a:p>
          <a:endParaRPr lang="el-GR"/>
        </a:p>
      </dgm:t>
    </dgm:pt>
    <dgm:pt modelId="{C15DEDE1-D70B-49B0-8AED-3F77846DCEAB}" type="pres">
      <dgm:prSet presAssocID="{D4A1E2D1-BF5A-4F66-8F39-65ED4FDC34D7}" presName="connectorText" presStyleLbl="sibTrans2D1" presStyleIdx="2" presStyleCnt="5"/>
      <dgm:spPr/>
      <dgm:t>
        <a:bodyPr/>
        <a:lstStyle/>
        <a:p>
          <a:endParaRPr lang="el-GR"/>
        </a:p>
      </dgm:t>
    </dgm:pt>
    <dgm:pt modelId="{06BC7875-60CD-4077-9F10-8BF552AC381F}" type="pres">
      <dgm:prSet presAssocID="{99041282-C329-4708-BCF4-32D065012832}" presName="node" presStyleLbl="node1" presStyleIdx="3" presStyleCnt="6" custScaleX="1163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821F7D-0A77-48A0-9911-84668B8CC12A}" type="pres">
      <dgm:prSet presAssocID="{EEE63816-E8FA-4181-912A-56C21D771E0B}" presName="sibTrans" presStyleLbl="sibTrans2D1" presStyleIdx="3" presStyleCnt="5"/>
      <dgm:spPr/>
      <dgm:t>
        <a:bodyPr/>
        <a:lstStyle/>
        <a:p>
          <a:endParaRPr lang="el-GR"/>
        </a:p>
      </dgm:t>
    </dgm:pt>
    <dgm:pt modelId="{96C3FA22-D58A-4167-B257-04E379014DC3}" type="pres">
      <dgm:prSet presAssocID="{EEE63816-E8FA-4181-912A-56C21D771E0B}" presName="connectorText" presStyleLbl="sibTrans2D1" presStyleIdx="3" presStyleCnt="5"/>
      <dgm:spPr/>
      <dgm:t>
        <a:bodyPr/>
        <a:lstStyle/>
        <a:p>
          <a:endParaRPr lang="el-GR"/>
        </a:p>
      </dgm:t>
    </dgm:pt>
    <dgm:pt modelId="{6F1FA559-48AD-4AF2-89D8-F56AA06C6608}" type="pres">
      <dgm:prSet presAssocID="{03E0DD22-7E74-4365-9120-E2AE325621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1F64EB-8E78-4405-9099-494A2764D392}" type="pres">
      <dgm:prSet presAssocID="{77F99BC2-D997-4B9C-B515-9BFB8150B843}" presName="sibTrans" presStyleLbl="sibTrans2D1" presStyleIdx="4" presStyleCnt="5"/>
      <dgm:spPr/>
      <dgm:t>
        <a:bodyPr/>
        <a:lstStyle/>
        <a:p>
          <a:endParaRPr lang="el-GR"/>
        </a:p>
      </dgm:t>
    </dgm:pt>
    <dgm:pt modelId="{3373882C-772E-4536-810D-ACCB87B83724}" type="pres">
      <dgm:prSet presAssocID="{77F99BC2-D997-4B9C-B515-9BFB8150B843}" presName="connectorText" presStyleLbl="sibTrans2D1" presStyleIdx="4" presStyleCnt="5"/>
      <dgm:spPr/>
      <dgm:t>
        <a:bodyPr/>
        <a:lstStyle/>
        <a:p>
          <a:endParaRPr lang="el-GR"/>
        </a:p>
      </dgm:t>
    </dgm:pt>
    <dgm:pt modelId="{7B5F229B-2322-431E-BC87-FCD611F1C01A}" type="pres">
      <dgm:prSet presAssocID="{207AE2F6-7673-49DB-B5C0-E5E430CD6BB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9BE8808-4CE7-40E4-84C3-78287687E8D0}" type="presOf" srcId="{D4A1E2D1-BF5A-4F66-8F39-65ED4FDC34D7}" destId="{C15DEDE1-D70B-49B0-8AED-3F77846DCEAB}" srcOrd="1" destOrd="0" presId="urn:microsoft.com/office/officeart/2005/8/layout/process5"/>
    <dgm:cxn modelId="{77F6C7A6-496C-42A8-B3AE-AAD59C8DA793}" type="presOf" srcId="{3EE8F804-4488-475D-9501-6819E0BF2AF4}" destId="{E4BCE949-6455-46FB-A292-005DFFE0CAF9}" srcOrd="0" destOrd="0" presId="urn:microsoft.com/office/officeart/2005/8/layout/process5"/>
    <dgm:cxn modelId="{4FB7F7BE-BE9E-4ACF-BA9A-F44702CFF00A}" type="presOf" srcId="{99041282-C329-4708-BCF4-32D065012832}" destId="{06BC7875-60CD-4077-9F10-8BF552AC381F}" srcOrd="0" destOrd="0" presId="urn:microsoft.com/office/officeart/2005/8/layout/process5"/>
    <dgm:cxn modelId="{594BD7F7-7114-4A2F-8E88-8B2F72A3A1AE}" srcId="{41949C66-45EC-41B0-B558-6C3162D60F57}" destId="{7FD725E8-2232-4A48-B3BA-571A328A6903}" srcOrd="0" destOrd="0" parTransId="{3A015B15-70A6-423A-B75F-F4DD01FAF3E6}" sibTransId="{A35C5C1E-0D77-49F0-9137-6301D5FD0192}"/>
    <dgm:cxn modelId="{E9606D16-8C5E-43C5-826A-77ACB1BEB6C8}" srcId="{41949C66-45EC-41B0-B558-6C3162D60F57}" destId="{99041282-C329-4708-BCF4-32D065012832}" srcOrd="3" destOrd="0" parTransId="{471BEB2B-7DFF-40AF-961C-010C39DC4D47}" sibTransId="{EEE63816-E8FA-4181-912A-56C21D771E0B}"/>
    <dgm:cxn modelId="{67FA32A7-85F6-4930-A465-FBCBEC5B856F}" type="presOf" srcId="{03E0DD22-7E74-4365-9120-E2AE325621D1}" destId="{6F1FA559-48AD-4AF2-89D8-F56AA06C6608}" srcOrd="0" destOrd="0" presId="urn:microsoft.com/office/officeart/2005/8/layout/process5"/>
    <dgm:cxn modelId="{CFF28E69-202E-4213-A3A5-E99AC324F0C7}" type="presOf" srcId="{A35C5C1E-0D77-49F0-9137-6301D5FD0192}" destId="{30E07063-FBD2-4006-B55F-812792D88FA6}" srcOrd="0" destOrd="0" presId="urn:microsoft.com/office/officeart/2005/8/layout/process5"/>
    <dgm:cxn modelId="{3D04692B-3ABD-46BF-B26F-046DA7A71623}" type="presOf" srcId="{41949C66-45EC-41B0-B558-6C3162D60F57}" destId="{DF7E4C68-B704-498F-ACAE-42FC1121B1EE}" srcOrd="0" destOrd="0" presId="urn:microsoft.com/office/officeart/2005/8/layout/process5"/>
    <dgm:cxn modelId="{707235BB-7688-4318-88FC-DBA58CCFEC1F}" type="presOf" srcId="{77F99BC2-D997-4B9C-B515-9BFB8150B843}" destId="{3C1F64EB-8E78-4405-9099-494A2764D392}" srcOrd="0" destOrd="0" presId="urn:microsoft.com/office/officeart/2005/8/layout/process5"/>
    <dgm:cxn modelId="{BBAE8470-0140-41BF-90C6-BDFD79A64C53}" type="presOf" srcId="{7FD725E8-2232-4A48-B3BA-571A328A6903}" destId="{BF0997DB-A1F8-4D29-8876-F1920DAF1F01}" srcOrd="0" destOrd="0" presId="urn:microsoft.com/office/officeart/2005/8/layout/process5"/>
    <dgm:cxn modelId="{D954715B-2828-48E9-A3E3-13F88AE9CE4E}" type="presOf" srcId="{77F99BC2-D997-4B9C-B515-9BFB8150B843}" destId="{3373882C-772E-4536-810D-ACCB87B83724}" srcOrd="1" destOrd="0" presId="urn:microsoft.com/office/officeart/2005/8/layout/process5"/>
    <dgm:cxn modelId="{ABB8B75A-1ABD-4B3B-9961-3D8E136705DF}" srcId="{41949C66-45EC-41B0-B558-6C3162D60F57}" destId="{BC3DAE68-EDEF-45A5-B666-5B41069F1014}" srcOrd="2" destOrd="0" parTransId="{227A0347-AC0A-4D53-BBED-2835EA117E84}" sibTransId="{D4A1E2D1-BF5A-4F66-8F39-65ED4FDC34D7}"/>
    <dgm:cxn modelId="{CF6615EA-99B1-4C21-9289-3F88A9E53A59}" type="presOf" srcId="{4B623282-CE34-47FC-B8E7-B11DA75ED2BF}" destId="{D77C476E-405B-4B90-A8E8-C36E9DD55B13}" srcOrd="1" destOrd="0" presId="urn:microsoft.com/office/officeart/2005/8/layout/process5"/>
    <dgm:cxn modelId="{763720B5-355C-4189-BC4A-409CC8061066}" type="presOf" srcId="{4B623282-CE34-47FC-B8E7-B11DA75ED2BF}" destId="{44A08E31-F01F-4972-9F2C-74EF10E097AA}" srcOrd="0" destOrd="0" presId="urn:microsoft.com/office/officeart/2005/8/layout/process5"/>
    <dgm:cxn modelId="{943483A0-19D7-4C35-9F06-D39C6DBF1701}" type="presOf" srcId="{BC3DAE68-EDEF-45A5-B666-5B41069F1014}" destId="{FB7ECA19-9CFF-4FE1-AF70-CA6C8331FF70}" srcOrd="0" destOrd="0" presId="urn:microsoft.com/office/officeart/2005/8/layout/process5"/>
    <dgm:cxn modelId="{C672E5B3-8255-4460-BF3A-0206274AC18A}" type="presOf" srcId="{D4A1E2D1-BF5A-4F66-8F39-65ED4FDC34D7}" destId="{384E6555-702E-4695-801D-1A1DC8310805}" srcOrd="0" destOrd="0" presId="urn:microsoft.com/office/officeart/2005/8/layout/process5"/>
    <dgm:cxn modelId="{6E4FFACC-8AD1-415B-8C67-080B886171F0}" type="presOf" srcId="{EEE63816-E8FA-4181-912A-56C21D771E0B}" destId="{96C3FA22-D58A-4167-B257-04E379014DC3}" srcOrd="1" destOrd="0" presId="urn:microsoft.com/office/officeart/2005/8/layout/process5"/>
    <dgm:cxn modelId="{ADA52597-1BEE-4731-8282-383D219758F8}" type="presOf" srcId="{207AE2F6-7673-49DB-B5C0-E5E430CD6BB0}" destId="{7B5F229B-2322-431E-BC87-FCD611F1C01A}" srcOrd="0" destOrd="0" presId="urn:microsoft.com/office/officeart/2005/8/layout/process5"/>
    <dgm:cxn modelId="{37D375FA-764F-4DFD-867B-1276EC34BA4D}" type="presOf" srcId="{EEE63816-E8FA-4181-912A-56C21D771E0B}" destId="{01821F7D-0A77-48A0-9911-84668B8CC12A}" srcOrd="0" destOrd="0" presId="urn:microsoft.com/office/officeart/2005/8/layout/process5"/>
    <dgm:cxn modelId="{B2A02B91-437F-4C17-B116-715448E5D82D}" type="presOf" srcId="{A35C5C1E-0D77-49F0-9137-6301D5FD0192}" destId="{2FD4C928-AA85-4D97-B6BE-291496BEE109}" srcOrd="1" destOrd="0" presId="urn:microsoft.com/office/officeart/2005/8/layout/process5"/>
    <dgm:cxn modelId="{785D5D8D-6910-415E-A019-68790F46B220}" srcId="{41949C66-45EC-41B0-B558-6C3162D60F57}" destId="{3EE8F804-4488-475D-9501-6819E0BF2AF4}" srcOrd="1" destOrd="0" parTransId="{402FDB7B-6513-4FBD-9D9B-8209327FB1A7}" sibTransId="{4B623282-CE34-47FC-B8E7-B11DA75ED2BF}"/>
    <dgm:cxn modelId="{2B7CD7D7-9200-48E6-A1C8-49DBEA85A860}" srcId="{41949C66-45EC-41B0-B558-6C3162D60F57}" destId="{207AE2F6-7673-49DB-B5C0-E5E430CD6BB0}" srcOrd="5" destOrd="0" parTransId="{63E42392-E246-4277-9088-B3E8A72A964D}" sibTransId="{1A492C1E-6A5D-40BD-AA44-CFFDDA4960E2}"/>
    <dgm:cxn modelId="{453E9F2A-31A2-4F8D-A894-652E4538EB38}" srcId="{41949C66-45EC-41B0-B558-6C3162D60F57}" destId="{03E0DD22-7E74-4365-9120-E2AE325621D1}" srcOrd="4" destOrd="0" parTransId="{CF51F503-1DC0-4991-91F1-5C21B8335794}" sibTransId="{77F99BC2-D997-4B9C-B515-9BFB8150B843}"/>
    <dgm:cxn modelId="{F41E8B82-13B2-444C-84C2-190560B3FDC4}" type="presParOf" srcId="{DF7E4C68-B704-498F-ACAE-42FC1121B1EE}" destId="{BF0997DB-A1F8-4D29-8876-F1920DAF1F01}" srcOrd="0" destOrd="0" presId="urn:microsoft.com/office/officeart/2005/8/layout/process5"/>
    <dgm:cxn modelId="{98311369-DB93-442B-B1AF-471A9A35FCF9}" type="presParOf" srcId="{DF7E4C68-B704-498F-ACAE-42FC1121B1EE}" destId="{30E07063-FBD2-4006-B55F-812792D88FA6}" srcOrd="1" destOrd="0" presId="urn:microsoft.com/office/officeart/2005/8/layout/process5"/>
    <dgm:cxn modelId="{6356A3B8-A860-4E2D-B193-FAD0B7E86D77}" type="presParOf" srcId="{30E07063-FBD2-4006-B55F-812792D88FA6}" destId="{2FD4C928-AA85-4D97-B6BE-291496BEE109}" srcOrd="0" destOrd="0" presId="urn:microsoft.com/office/officeart/2005/8/layout/process5"/>
    <dgm:cxn modelId="{44390AC5-7D05-4DF9-ABBB-0C325A4B8C1C}" type="presParOf" srcId="{DF7E4C68-B704-498F-ACAE-42FC1121B1EE}" destId="{E4BCE949-6455-46FB-A292-005DFFE0CAF9}" srcOrd="2" destOrd="0" presId="urn:microsoft.com/office/officeart/2005/8/layout/process5"/>
    <dgm:cxn modelId="{A05DB852-C835-43A1-8DE6-8BFB64DE3606}" type="presParOf" srcId="{DF7E4C68-B704-498F-ACAE-42FC1121B1EE}" destId="{44A08E31-F01F-4972-9F2C-74EF10E097AA}" srcOrd="3" destOrd="0" presId="urn:microsoft.com/office/officeart/2005/8/layout/process5"/>
    <dgm:cxn modelId="{B2A0BF9D-883E-4A5A-9FA1-049EC234B202}" type="presParOf" srcId="{44A08E31-F01F-4972-9F2C-74EF10E097AA}" destId="{D77C476E-405B-4B90-A8E8-C36E9DD55B13}" srcOrd="0" destOrd="0" presId="urn:microsoft.com/office/officeart/2005/8/layout/process5"/>
    <dgm:cxn modelId="{58F03BF3-AE50-4E54-A9D6-BC7CE63CC8FB}" type="presParOf" srcId="{DF7E4C68-B704-498F-ACAE-42FC1121B1EE}" destId="{FB7ECA19-9CFF-4FE1-AF70-CA6C8331FF70}" srcOrd="4" destOrd="0" presId="urn:microsoft.com/office/officeart/2005/8/layout/process5"/>
    <dgm:cxn modelId="{E1B2FEE3-58BC-4601-893D-DFAD39C88BC3}" type="presParOf" srcId="{DF7E4C68-B704-498F-ACAE-42FC1121B1EE}" destId="{384E6555-702E-4695-801D-1A1DC8310805}" srcOrd="5" destOrd="0" presId="urn:microsoft.com/office/officeart/2005/8/layout/process5"/>
    <dgm:cxn modelId="{33E30324-1504-4D49-BA5B-8F7E9842A46B}" type="presParOf" srcId="{384E6555-702E-4695-801D-1A1DC8310805}" destId="{C15DEDE1-D70B-49B0-8AED-3F77846DCEAB}" srcOrd="0" destOrd="0" presId="urn:microsoft.com/office/officeart/2005/8/layout/process5"/>
    <dgm:cxn modelId="{AD7CE18D-EB58-4B34-B713-49E977376444}" type="presParOf" srcId="{DF7E4C68-B704-498F-ACAE-42FC1121B1EE}" destId="{06BC7875-60CD-4077-9F10-8BF552AC381F}" srcOrd="6" destOrd="0" presId="urn:microsoft.com/office/officeart/2005/8/layout/process5"/>
    <dgm:cxn modelId="{F7DCA36C-6875-494C-908F-21E32972F8AA}" type="presParOf" srcId="{DF7E4C68-B704-498F-ACAE-42FC1121B1EE}" destId="{01821F7D-0A77-48A0-9911-84668B8CC12A}" srcOrd="7" destOrd="0" presId="urn:microsoft.com/office/officeart/2005/8/layout/process5"/>
    <dgm:cxn modelId="{CE2DAB47-7110-446E-8DDB-044492959670}" type="presParOf" srcId="{01821F7D-0A77-48A0-9911-84668B8CC12A}" destId="{96C3FA22-D58A-4167-B257-04E379014DC3}" srcOrd="0" destOrd="0" presId="urn:microsoft.com/office/officeart/2005/8/layout/process5"/>
    <dgm:cxn modelId="{FF6CFEBC-10D6-4886-A51C-B4BD284C6229}" type="presParOf" srcId="{DF7E4C68-B704-498F-ACAE-42FC1121B1EE}" destId="{6F1FA559-48AD-4AF2-89D8-F56AA06C6608}" srcOrd="8" destOrd="0" presId="urn:microsoft.com/office/officeart/2005/8/layout/process5"/>
    <dgm:cxn modelId="{865D7743-5BEC-46D2-B1BB-F3CEB902DB77}" type="presParOf" srcId="{DF7E4C68-B704-498F-ACAE-42FC1121B1EE}" destId="{3C1F64EB-8E78-4405-9099-494A2764D392}" srcOrd="9" destOrd="0" presId="urn:microsoft.com/office/officeart/2005/8/layout/process5"/>
    <dgm:cxn modelId="{306B97FE-EB3E-4382-ADF1-4F31727534AE}" type="presParOf" srcId="{3C1F64EB-8E78-4405-9099-494A2764D392}" destId="{3373882C-772E-4536-810D-ACCB87B83724}" srcOrd="0" destOrd="0" presId="urn:microsoft.com/office/officeart/2005/8/layout/process5"/>
    <dgm:cxn modelId="{715964FD-9B56-4A21-8DC6-FA084EF23DE8}" type="presParOf" srcId="{DF7E4C68-B704-498F-ACAE-42FC1121B1EE}" destId="{7B5F229B-2322-431E-BC87-FCD611F1C01A}" srcOrd="10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5F4E9B-B4CC-46B6-8F20-8BCEDE90EF46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A3938E0-DED0-4E23-919D-FCB6CF682D79}">
      <dgm:prSet phldrT="[Κείμενο]"/>
      <dgm:spPr/>
      <dgm:t>
        <a:bodyPr/>
        <a:lstStyle/>
        <a:p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1. Ποιοτική Αλλαγή των δομών της εκπαίδευσης</a:t>
          </a:r>
          <a:endParaRPr lang="el-GR" dirty="0"/>
        </a:p>
      </dgm:t>
    </dgm:pt>
    <dgm:pt modelId="{87D68442-072A-4FE1-97A4-7D0B44E2F82E}" type="parTrans" cxnId="{01D99627-A01C-4DB8-8B79-032C61A41642}">
      <dgm:prSet/>
      <dgm:spPr/>
      <dgm:t>
        <a:bodyPr/>
        <a:lstStyle/>
        <a:p>
          <a:endParaRPr lang="el-GR"/>
        </a:p>
      </dgm:t>
    </dgm:pt>
    <dgm:pt modelId="{60E9CC2C-6538-4192-931F-89A30BDE2477}" type="sibTrans" cxnId="{01D99627-A01C-4DB8-8B79-032C61A41642}">
      <dgm:prSet/>
      <dgm:spPr/>
      <dgm:t>
        <a:bodyPr/>
        <a:lstStyle/>
        <a:p>
          <a:endParaRPr lang="el-GR"/>
        </a:p>
      </dgm:t>
    </dgm:pt>
    <dgm:pt modelId="{856CF44C-21C7-4412-8236-CAB287A3F3FD}">
      <dgm:prSet phldrT="[Κείμενο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2. Διευκόλυνση της πρόσβασης στην εκπαίδευση και την κατάρτιση</a:t>
          </a:r>
          <a:endParaRPr lang="el-GR" dirty="0" smtClean="0"/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/>
        </a:p>
      </dgm:t>
    </dgm:pt>
    <dgm:pt modelId="{CF621CBC-3FC6-4B1F-8A75-44C9F2593704}" type="parTrans" cxnId="{CC9564DC-DD74-4994-849A-61B5223039BD}">
      <dgm:prSet/>
      <dgm:spPr/>
      <dgm:t>
        <a:bodyPr/>
        <a:lstStyle/>
        <a:p>
          <a:endParaRPr lang="el-GR"/>
        </a:p>
      </dgm:t>
    </dgm:pt>
    <dgm:pt modelId="{B1A2D493-C478-4CFA-A990-E01225F73896}" type="sibTrans" cxnId="{CC9564DC-DD74-4994-849A-61B5223039BD}">
      <dgm:prSet/>
      <dgm:spPr/>
      <dgm:t>
        <a:bodyPr/>
        <a:lstStyle/>
        <a:p>
          <a:endParaRPr lang="el-GR"/>
        </a:p>
      </dgm:t>
    </dgm:pt>
    <dgm:pt modelId="{A8E602F6-E4B6-48BC-B120-2378CFA5A3DA}">
      <dgm:prSet/>
      <dgm:spPr/>
      <dgm:t>
        <a:bodyPr/>
        <a:lstStyle/>
        <a:p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3. Άνοιγμα συστήματος εκπαίδευσης και κατάρτισης προς τον κόσμο</a:t>
          </a:r>
          <a:endParaRPr lang="el-GR" dirty="0"/>
        </a:p>
      </dgm:t>
    </dgm:pt>
    <dgm:pt modelId="{0D5A02D4-96D8-4C39-B65B-04C224ECE5EC}" type="parTrans" cxnId="{A5702623-CC13-4599-8343-4F9CBF6EBBB5}">
      <dgm:prSet/>
      <dgm:spPr/>
      <dgm:t>
        <a:bodyPr/>
        <a:lstStyle/>
        <a:p>
          <a:endParaRPr lang="el-GR"/>
        </a:p>
      </dgm:t>
    </dgm:pt>
    <dgm:pt modelId="{21D28E1B-D6AF-4489-9033-235FAD294374}" type="sibTrans" cxnId="{A5702623-CC13-4599-8343-4F9CBF6EBBB5}">
      <dgm:prSet/>
      <dgm:spPr/>
      <dgm:t>
        <a:bodyPr/>
        <a:lstStyle/>
        <a:p>
          <a:endParaRPr lang="el-GR"/>
        </a:p>
      </dgm:t>
    </dgm:pt>
    <dgm:pt modelId="{7F13C6FC-22C5-4A7D-9432-75926D2932BB}" type="pres">
      <dgm:prSet presAssocID="{345F4E9B-B4CC-46B6-8F20-8BCEDE90E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49A08F4-6443-41C4-8804-0D4388EC8A39}" type="pres">
      <dgm:prSet presAssocID="{0A3938E0-DED0-4E23-919D-FCB6CF682D79}" presName="Name5" presStyleLbl="vennNode1" presStyleIdx="0" presStyleCnt="3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182A21-CB1D-4EEE-9B0D-06619D07D03E}" type="pres">
      <dgm:prSet presAssocID="{60E9CC2C-6538-4192-931F-89A30BDE2477}" presName="space" presStyleCnt="0"/>
      <dgm:spPr/>
    </dgm:pt>
    <dgm:pt modelId="{6543F00B-0A42-4EA8-A591-6FD6EF0BFFBF}" type="pres">
      <dgm:prSet presAssocID="{856CF44C-21C7-4412-8236-CAB287A3F3FD}" presName="Name5" presStyleLbl="vennNode1" presStyleIdx="1" presStyleCnt="3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4C856B-0C6D-4F1D-8434-EA0B4488350D}" type="pres">
      <dgm:prSet presAssocID="{B1A2D493-C478-4CFA-A990-E01225F73896}" presName="space" presStyleCnt="0"/>
      <dgm:spPr/>
    </dgm:pt>
    <dgm:pt modelId="{ACEC59C0-D4CE-499A-AB07-BCF3BC7B729B}" type="pres">
      <dgm:prSet presAssocID="{A8E602F6-E4B6-48BC-B120-2378CFA5A3DA}" presName="Name5" presStyleLbl="vennNode1" presStyleIdx="2" presStyleCnt="3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702623-CC13-4599-8343-4F9CBF6EBBB5}" srcId="{345F4E9B-B4CC-46B6-8F20-8BCEDE90EF46}" destId="{A8E602F6-E4B6-48BC-B120-2378CFA5A3DA}" srcOrd="2" destOrd="0" parTransId="{0D5A02D4-96D8-4C39-B65B-04C224ECE5EC}" sibTransId="{21D28E1B-D6AF-4489-9033-235FAD294374}"/>
    <dgm:cxn modelId="{01D99627-A01C-4DB8-8B79-032C61A41642}" srcId="{345F4E9B-B4CC-46B6-8F20-8BCEDE90EF46}" destId="{0A3938E0-DED0-4E23-919D-FCB6CF682D79}" srcOrd="0" destOrd="0" parTransId="{87D68442-072A-4FE1-97A4-7D0B44E2F82E}" sibTransId="{60E9CC2C-6538-4192-931F-89A30BDE2477}"/>
    <dgm:cxn modelId="{CC9564DC-DD74-4994-849A-61B5223039BD}" srcId="{345F4E9B-B4CC-46B6-8F20-8BCEDE90EF46}" destId="{856CF44C-21C7-4412-8236-CAB287A3F3FD}" srcOrd="1" destOrd="0" parTransId="{CF621CBC-3FC6-4B1F-8A75-44C9F2593704}" sibTransId="{B1A2D493-C478-4CFA-A990-E01225F73896}"/>
    <dgm:cxn modelId="{7C02E324-3997-4A9F-AD75-69E6E266F98B}" type="presOf" srcId="{A8E602F6-E4B6-48BC-B120-2378CFA5A3DA}" destId="{ACEC59C0-D4CE-499A-AB07-BCF3BC7B729B}" srcOrd="0" destOrd="0" presId="urn:microsoft.com/office/officeart/2005/8/layout/venn3"/>
    <dgm:cxn modelId="{9DCD4A93-37D3-47AC-82AD-5023A5DC2ED3}" type="presOf" srcId="{856CF44C-21C7-4412-8236-CAB287A3F3FD}" destId="{6543F00B-0A42-4EA8-A591-6FD6EF0BFFBF}" srcOrd="0" destOrd="0" presId="urn:microsoft.com/office/officeart/2005/8/layout/venn3"/>
    <dgm:cxn modelId="{3AB920B6-2471-47BB-BB17-CF24CD6460A2}" type="presOf" srcId="{345F4E9B-B4CC-46B6-8F20-8BCEDE90EF46}" destId="{7F13C6FC-22C5-4A7D-9432-75926D2932BB}" srcOrd="0" destOrd="0" presId="urn:microsoft.com/office/officeart/2005/8/layout/venn3"/>
    <dgm:cxn modelId="{665F5D55-996E-4D0E-B723-22BFA1DDB4A2}" type="presOf" srcId="{0A3938E0-DED0-4E23-919D-FCB6CF682D79}" destId="{C49A08F4-6443-41C4-8804-0D4388EC8A39}" srcOrd="0" destOrd="0" presId="urn:microsoft.com/office/officeart/2005/8/layout/venn3"/>
    <dgm:cxn modelId="{980E5C0C-361A-41F9-ABC4-7978394194EA}" type="presParOf" srcId="{7F13C6FC-22C5-4A7D-9432-75926D2932BB}" destId="{C49A08F4-6443-41C4-8804-0D4388EC8A39}" srcOrd="0" destOrd="0" presId="urn:microsoft.com/office/officeart/2005/8/layout/venn3"/>
    <dgm:cxn modelId="{C1FBAFD6-F0D3-466A-82EF-E7DBC32AAA12}" type="presParOf" srcId="{7F13C6FC-22C5-4A7D-9432-75926D2932BB}" destId="{59182A21-CB1D-4EEE-9B0D-06619D07D03E}" srcOrd="1" destOrd="0" presId="urn:microsoft.com/office/officeart/2005/8/layout/venn3"/>
    <dgm:cxn modelId="{70D08C3B-4FD0-4E34-A0AC-17127B1FA361}" type="presParOf" srcId="{7F13C6FC-22C5-4A7D-9432-75926D2932BB}" destId="{6543F00B-0A42-4EA8-A591-6FD6EF0BFFBF}" srcOrd="2" destOrd="0" presId="urn:microsoft.com/office/officeart/2005/8/layout/venn3"/>
    <dgm:cxn modelId="{27DE26E4-1D18-474A-92E6-12740F466931}" type="presParOf" srcId="{7F13C6FC-22C5-4A7D-9432-75926D2932BB}" destId="{A74C856B-0C6D-4F1D-8434-EA0B4488350D}" srcOrd="3" destOrd="0" presId="urn:microsoft.com/office/officeart/2005/8/layout/venn3"/>
    <dgm:cxn modelId="{CD1100AF-B975-4FB8-A40B-6B973CF8F080}" type="presParOf" srcId="{7F13C6FC-22C5-4A7D-9432-75926D2932BB}" destId="{ACEC59C0-D4CE-499A-AB07-BCF3BC7B729B}" srcOrd="4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F4E9B-B4CC-46B6-8F20-8BCEDE90EF46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A3938E0-DED0-4E23-919D-FCB6CF682D7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u="none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1. Ποιοτική Αλλαγή των δομών της εκπαίδευσης</a:t>
          </a:r>
          <a:endParaRPr lang="el-GR" dirty="0">
            <a:solidFill>
              <a:schemeClr val="tx1"/>
            </a:solidFill>
          </a:endParaRPr>
        </a:p>
      </dgm:t>
    </dgm:pt>
    <dgm:pt modelId="{87D68442-072A-4FE1-97A4-7D0B44E2F82E}" type="parTrans" cxnId="{01D99627-A01C-4DB8-8B79-032C61A41642}">
      <dgm:prSet/>
      <dgm:spPr/>
      <dgm:t>
        <a:bodyPr/>
        <a:lstStyle/>
        <a:p>
          <a:endParaRPr lang="el-GR"/>
        </a:p>
      </dgm:t>
    </dgm:pt>
    <dgm:pt modelId="{60E9CC2C-6538-4192-931F-89A30BDE2477}" type="sibTrans" cxnId="{01D99627-A01C-4DB8-8B79-032C61A41642}">
      <dgm:prSet/>
      <dgm:spPr/>
      <dgm:t>
        <a:bodyPr/>
        <a:lstStyle/>
        <a:p>
          <a:endParaRPr lang="el-GR"/>
        </a:p>
      </dgm:t>
    </dgm:pt>
    <dgm:pt modelId="{856CF44C-21C7-4412-8236-CAB287A3F3FD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βελτίωση των παρεχόμενων εφοδίων σε εκπαιδευόμενους και εκπαιδευτές</a:t>
          </a:r>
          <a:endParaRPr lang="el-GR" dirty="0" smtClean="0">
            <a:solidFill>
              <a:schemeClr val="tx1"/>
            </a:solidFill>
          </a:endParaRP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gm:t>
    </dgm:pt>
    <dgm:pt modelId="{CF621CBC-3FC6-4B1F-8A75-44C9F2593704}" type="parTrans" cxnId="{CC9564DC-DD74-4994-849A-61B5223039BD}">
      <dgm:prSet/>
      <dgm:spPr/>
      <dgm:t>
        <a:bodyPr/>
        <a:lstStyle/>
        <a:p>
          <a:endParaRPr lang="el-GR"/>
        </a:p>
      </dgm:t>
    </dgm:pt>
    <dgm:pt modelId="{B1A2D493-C478-4CFA-A990-E01225F73896}" type="sibTrans" cxnId="{CC9564DC-DD74-4994-849A-61B5223039BD}">
      <dgm:prSet/>
      <dgm:spPr/>
      <dgm:t>
        <a:bodyPr/>
        <a:lstStyle/>
        <a:p>
          <a:endParaRPr lang="el-GR"/>
        </a:p>
      </dgm:t>
    </dgm:pt>
    <dgm:pt modelId="{A8E602F6-E4B6-48BC-B120-2378CFA5A3D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αποφάσεις για τους εκπαιδευτικούς και τους εκπαιδευτές τους </a:t>
          </a:r>
          <a:endParaRPr lang="el-GR" dirty="0">
            <a:solidFill>
              <a:schemeClr val="tx1"/>
            </a:solidFill>
          </a:endParaRPr>
        </a:p>
      </dgm:t>
    </dgm:pt>
    <dgm:pt modelId="{0D5A02D4-96D8-4C39-B65B-04C224ECE5EC}" type="parTrans" cxnId="{A5702623-CC13-4599-8343-4F9CBF6EBBB5}">
      <dgm:prSet/>
      <dgm:spPr/>
      <dgm:t>
        <a:bodyPr/>
        <a:lstStyle/>
        <a:p>
          <a:endParaRPr lang="el-GR"/>
        </a:p>
      </dgm:t>
    </dgm:pt>
    <dgm:pt modelId="{21D28E1B-D6AF-4489-9033-235FAD294374}" type="sibTrans" cxnId="{A5702623-CC13-4599-8343-4F9CBF6EBBB5}">
      <dgm:prSet/>
      <dgm:spPr/>
      <dgm:t>
        <a:bodyPr/>
        <a:lstStyle/>
        <a:p>
          <a:endParaRPr lang="el-GR"/>
        </a:p>
      </dgm:t>
    </dgm:pt>
    <dgm:pt modelId="{88EBA745-3C9D-4DFD-8C21-15424B93A57F}" type="pres">
      <dgm:prSet presAssocID="{345F4E9B-B4CC-46B6-8F20-8BCEDE90EF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CBBE57-EF64-4018-91A9-A79862633C2C}" type="pres">
      <dgm:prSet presAssocID="{0A3938E0-DED0-4E23-919D-FCB6CF682D79}" presName="centerShape" presStyleLbl="node0" presStyleIdx="0" presStyleCnt="1"/>
      <dgm:spPr/>
      <dgm:t>
        <a:bodyPr/>
        <a:lstStyle/>
        <a:p>
          <a:endParaRPr lang="el-GR"/>
        </a:p>
      </dgm:t>
    </dgm:pt>
    <dgm:pt modelId="{F905FBFD-F16C-44A3-9301-1F071794F4D1}" type="pres">
      <dgm:prSet presAssocID="{CF621CBC-3FC6-4B1F-8A75-44C9F2593704}" presName="parTrans" presStyleLbl="bgSibTrans2D1" presStyleIdx="0" presStyleCnt="2"/>
      <dgm:spPr/>
      <dgm:t>
        <a:bodyPr/>
        <a:lstStyle/>
        <a:p>
          <a:endParaRPr lang="el-GR"/>
        </a:p>
      </dgm:t>
    </dgm:pt>
    <dgm:pt modelId="{4D6A266E-C18E-4B0D-8921-4B7C1DC5D36A}" type="pres">
      <dgm:prSet presAssocID="{856CF44C-21C7-4412-8236-CAB287A3F3F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3FA159-3DC9-4008-9DE7-F6CF1DB3DBEE}" type="pres">
      <dgm:prSet presAssocID="{0D5A02D4-96D8-4C39-B65B-04C224ECE5EC}" presName="parTrans" presStyleLbl="bgSibTrans2D1" presStyleIdx="1" presStyleCnt="2"/>
      <dgm:spPr/>
      <dgm:t>
        <a:bodyPr/>
        <a:lstStyle/>
        <a:p>
          <a:endParaRPr lang="el-GR"/>
        </a:p>
      </dgm:t>
    </dgm:pt>
    <dgm:pt modelId="{64DB8368-1ACE-4821-B216-B6FE87E45F65}" type="pres">
      <dgm:prSet presAssocID="{A8E602F6-E4B6-48BC-B120-2378CFA5A3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702623-CC13-4599-8343-4F9CBF6EBBB5}" srcId="{0A3938E0-DED0-4E23-919D-FCB6CF682D79}" destId="{A8E602F6-E4B6-48BC-B120-2378CFA5A3DA}" srcOrd="1" destOrd="0" parTransId="{0D5A02D4-96D8-4C39-B65B-04C224ECE5EC}" sibTransId="{21D28E1B-D6AF-4489-9033-235FAD294374}"/>
    <dgm:cxn modelId="{3C0B4FA0-6E55-4300-A405-5410A12B7BC3}" type="presOf" srcId="{856CF44C-21C7-4412-8236-CAB287A3F3FD}" destId="{4D6A266E-C18E-4B0D-8921-4B7C1DC5D36A}" srcOrd="0" destOrd="0" presId="urn:microsoft.com/office/officeart/2005/8/layout/radial4"/>
    <dgm:cxn modelId="{523DABF4-E92D-47B9-B06D-4AE9A4F28214}" type="presOf" srcId="{345F4E9B-B4CC-46B6-8F20-8BCEDE90EF46}" destId="{88EBA745-3C9D-4DFD-8C21-15424B93A57F}" srcOrd="0" destOrd="0" presId="urn:microsoft.com/office/officeart/2005/8/layout/radial4"/>
    <dgm:cxn modelId="{B4CB8E58-4FB8-43D2-B34E-084079719C74}" type="presOf" srcId="{CF621CBC-3FC6-4B1F-8A75-44C9F2593704}" destId="{F905FBFD-F16C-44A3-9301-1F071794F4D1}" srcOrd="0" destOrd="0" presId="urn:microsoft.com/office/officeart/2005/8/layout/radial4"/>
    <dgm:cxn modelId="{017FD1A0-D983-4E4B-BE25-4C4B87DA6D07}" type="presOf" srcId="{A8E602F6-E4B6-48BC-B120-2378CFA5A3DA}" destId="{64DB8368-1ACE-4821-B216-B6FE87E45F65}" srcOrd="0" destOrd="0" presId="urn:microsoft.com/office/officeart/2005/8/layout/radial4"/>
    <dgm:cxn modelId="{0CBDF3F1-D5E0-4AD3-8510-E770B3649286}" type="presOf" srcId="{0A3938E0-DED0-4E23-919D-FCB6CF682D79}" destId="{63CBBE57-EF64-4018-91A9-A79862633C2C}" srcOrd="0" destOrd="0" presId="urn:microsoft.com/office/officeart/2005/8/layout/radial4"/>
    <dgm:cxn modelId="{01D99627-A01C-4DB8-8B79-032C61A41642}" srcId="{345F4E9B-B4CC-46B6-8F20-8BCEDE90EF46}" destId="{0A3938E0-DED0-4E23-919D-FCB6CF682D79}" srcOrd="0" destOrd="0" parTransId="{87D68442-072A-4FE1-97A4-7D0B44E2F82E}" sibTransId="{60E9CC2C-6538-4192-931F-89A30BDE2477}"/>
    <dgm:cxn modelId="{CC9564DC-DD74-4994-849A-61B5223039BD}" srcId="{0A3938E0-DED0-4E23-919D-FCB6CF682D79}" destId="{856CF44C-21C7-4412-8236-CAB287A3F3FD}" srcOrd="0" destOrd="0" parTransId="{CF621CBC-3FC6-4B1F-8A75-44C9F2593704}" sibTransId="{B1A2D493-C478-4CFA-A990-E01225F73896}"/>
    <dgm:cxn modelId="{A300F1B4-9429-4E72-98A2-6A214C410931}" type="presOf" srcId="{0D5A02D4-96D8-4C39-B65B-04C224ECE5EC}" destId="{CD3FA159-3DC9-4008-9DE7-F6CF1DB3DBEE}" srcOrd="0" destOrd="0" presId="urn:microsoft.com/office/officeart/2005/8/layout/radial4"/>
    <dgm:cxn modelId="{C676ADC7-50EF-428D-98CE-3A01661EB91B}" type="presParOf" srcId="{88EBA745-3C9D-4DFD-8C21-15424B93A57F}" destId="{63CBBE57-EF64-4018-91A9-A79862633C2C}" srcOrd="0" destOrd="0" presId="urn:microsoft.com/office/officeart/2005/8/layout/radial4"/>
    <dgm:cxn modelId="{06F94329-D729-4FE7-B7ED-9E8BA009CCD6}" type="presParOf" srcId="{88EBA745-3C9D-4DFD-8C21-15424B93A57F}" destId="{F905FBFD-F16C-44A3-9301-1F071794F4D1}" srcOrd="1" destOrd="0" presId="urn:microsoft.com/office/officeart/2005/8/layout/radial4"/>
    <dgm:cxn modelId="{33D9F1ED-DE93-4CF4-9ED1-F80A0B687084}" type="presParOf" srcId="{88EBA745-3C9D-4DFD-8C21-15424B93A57F}" destId="{4D6A266E-C18E-4B0D-8921-4B7C1DC5D36A}" srcOrd="2" destOrd="0" presId="urn:microsoft.com/office/officeart/2005/8/layout/radial4"/>
    <dgm:cxn modelId="{553B3411-FE6B-463A-9A96-A1B6074A474F}" type="presParOf" srcId="{88EBA745-3C9D-4DFD-8C21-15424B93A57F}" destId="{CD3FA159-3DC9-4008-9DE7-F6CF1DB3DBEE}" srcOrd="3" destOrd="0" presId="urn:microsoft.com/office/officeart/2005/8/layout/radial4"/>
    <dgm:cxn modelId="{2D0D2647-CCB0-48B9-A598-263C13A5B3E5}" type="presParOf" srcId="{88EBA745-3C9D-4DFD-8C21-15424B93A57F}" destId="{64DB8368-1ACE-4821-B216-B6FE87E45F65}" srcOrd="4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5F4E9B-B4CC-46B6-8F20-8BCEDE90EF46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A3938E0-DED0-4E23-919D-FCB6CF682D7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u="none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2. Διευκόλυνση της πρόσβασης στην εκπαίδευση και την κατάρτιση</a:t>
          </a:r>
          <a:endParaRPr lang="el-GR" dirty="0">
            <a:solidFill>
              <a:schemeClr val="tx1"/>
            </a:solidFill>
          </a:endParaRPr>
        </a:p>
      </dgm:t>
    </dgm:pt>
    <dgm:pt modelId="{87D68442-072A-4FE1-97A4-7D0B44E2F82E}" type="parTrans" cxnId="{01D99627-A01C-4DB8-8B79-032C61A41642}">
      <dgm:prSet/>
      <dgm:spPr/>
      <dgm:t>
        <a:bodyPr/>
        <a:lstStyle/>
        <a:p>
          <a:endParaRPr lang="el-GR"/>
        </a:p>
      </dgm:t>
    </dgm:pt>
    <dgm:pt modelId="{60E9CC2C-6538-4192-931F-89A30BDE2477}" type="sibTrans" cxnId="{01D99627-A01C-4DB8-8B79-032C61A41642}">
      <dgm:prSet/>
      <dgm:spPr/>
      <dgm:t>
        <a:bodyPr/>
        <a:lstStyle/>
        <a:p>
          <a:endParaRPr lang="el-GR"/>
        </a:p>
      </dgm:t>
    </dgm:pt>
    <dgm:pt modelId="{856CF44C-21C7-4412-8236-CAB287A3F3FD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δυνατότητα πρόσβασης όλων των ενδιαφερόμενων στα συστήματα εκπαίδευσης και κατάρτισης</a:t>
          </a:r>
          <a:endParaRPr lang="el-GR" dirty="0">
            <a:solidFill>
              <a:schemeClr val="tx1"/>
            </a:solidFill>
          </a:endParaRPr>
        </a:p>
      </dgm:t>
    </dgm:pt>
    <dgm:pt modelId="{CF621CBC-3FC6-4B1F-8A75-44C9F2593704}" type="parTrans" cxnId="{CC9564DC-DD74-4994-849A-61B5223039BD}">
      <dgm:prSet/>
      <dgm:spPr/>
      <dgm:t>
        <a:bodyPr/>
        <a:lstStyle/>
        <a:p>
          <a:endParaRPr lang="el-GR"/>
        </a:p>
      </dgm:t>
    </dgm:pt>
    <dgm:pt modelId="{B1A2D493-C478-4CFA-A990-E01225F73896}" type="sibTrans" cxnId="{CC9564DC-DD74-4994-849A-61B5223039BD}">
      <dgm:prSet/>
      <dgm:spPr/>
      <dgm:t>
        <a:bodyPr/>
        <a:lstStyle/>
        <a:p>
          <a:endParaRPr lang="el-GR"/>
        </a:p>
      </dgm:t>
    </dgm:pt>
    <dgm:pt modelId="{A8E602F6-E4B6-48BC-B120-2378CFA5A3D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Μετακίνηση από ένα σύστημα σε κάποιο άλλο</a:t>
          </a:r>
        </a:p>
        <a:p>
          <a:endParaRPr lang="el-GR" dirty="0">
            <a:solidFill>
              <a:schemeClr val="tx1"/>
            </a:solidFill>
          </a:endParaRPr>
        </a:p>
      </dgm:t>
    </dgm:pt>
    <dgm:pt modelId="{0D5A02D4-96D8-4C39-B65B-04C224ECE5EC}" type="parTrans" cxnId="{A5702623-CC13-4599-8343-4F9CBF6EBBB5}">
      <dgm:prSet/>
      <dgm:spPr/>
      <dgm:t>
        <a:bodyPr/>
        <a:lstStyle/>
        <a:p>
          <a:endParaRPr lang="el-GR"/>
        </a:p>
      </dgm:t>
    </dgm:pt>
    <dgm:pt modelId="{21D28E1B-D6AF-4489-9033-235FAD294374}" type="sibTrans" cxnId="{A5702623-CC13-4599-8343-4F9CBF6EBBB5}">
      <dgm:prSet/>
      <dgm:spPr/>
      <dgm:t>
        <a:bodyPr/>
        <a:lstStyle/>
        <a:p>
          <a:endParaRPr lang="el-GR"/>
        </a:p>
      </dgm:t>
    </dgm:pt>
    <dgm:pt modelId="{88EBA745-3C9D-4DFD-8C21-15424B93A57F}" type="pres">
      <dgm:prSet presAssocID="{345F4E9B-B4CC-46B6-8F20-8BCEDE90EF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CBBE57-EF64-4018-91A9-A79862633C2C}" type="pres">
      <dgm:prSet presAssocID="{0A3938E0-DED0-4E23-919D-FCB6CF682D79}" presName="centerShape" presStyleLbl="node0" presStyleIdx="0" presStyleCnt="1"/>
      <dgm:spPr/>
      <dgm:t>
        <a:bodyPr/>
        <a:lstStyle/>
        <a:p>
          <a:endParaRPr lang="el-GR"/>
        </a:p>
      </dgm:t>
    </dgm:pt>
    <dgm:pt modelId="{F905FBFD-F16C-44A3-9301-1F071794F4D1}" type="pres">
      <dgm:prSet presAssocID="{CF621CBC-3FC6-4B1F-8A75-44C9F2593704}" presName="parTrans" presStyleLbl="bgSibTrans2D1" presStyleIdx="0" presStyleCnt="2"/>
      <dgm:spPr/>
      <dgm:t>
        <a:bodyPr/>
        <a:lstStyle/>
        <a:p>
          <a:endParaRPr lang="el-GR"/>
        </a:p>
      </dgm:t>
    </dgm:pt>
    <dgm:pt modelId="{4D6A266E-C18E-4B0D-8921-4B7C1DC5D36A}" type="pres">
      <dgm:prSet presAssocID="{856CF44C-21C7-4412-8236-CAB287A3F3F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3FA159-3DC9-4008-9DE7-F6CF1DB3DBEE}" type="pres">
      <dgm:prSet presAssocID="{0D5A02D4-96D8-4C39-B65B-04C224ECE5EC}" presName="parTrans" presStyleLbl="bgSibTrans2D1" presStyleIdx="1" presStyleCnt="2"/>
      <dgm:spPr/>
      <dgm:t>
        <a:bodyPr/>
        <a:lstStyle/>
        <a:p>
          <a:endParaRPr lang="el-GR"/>
        </a:p>
      </dgm:t>
    </dgm:pt>
    <dgm:pt modelId="{64DB8368-1ACE-4821-B216-B6FE87E45F65}" type="pres">
      <dgm:prSet presAssocID="{A8E602F6-E4B6-48BC-B120-2378CFA5A3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702623-CC13-4599-8343-4F9CBF6EBBB5}" srcId="{0A3938E0-DED0-4E23-919D-FCB6CF682D79}" destId="{A8E602F6-E4B6-48BC-B120-2378CFA5A3DA}" srcOrd="1" destOrd="0" parTransId="{0D5A02D4-96D8-4C39-B65B-04C224ECE5EC}" sibTransId="{21D28E1B-D6AF-4489-9033-235FAD294374}"/>
    <dgm:cxn modelId="{DECC4137-2D1C-49F8-8A80-08B03C16D717}" type="presOf" srcId="{0A3938E0-DED0-4E23-919D-FCB6CF682D79}" destId="{63CBBE57-EF64-4018-91A9-A79862633C2C}" srcOrd="0" destOrd="0" presId="urn:microsoft.com/office/officeart/2005/8/layout/radial4"/>
    <dgm:cxn modelId="{01D99627-A01C-4DB8-8B79-032C61A41642}" srcId="{345F4E9B-B4CC-46B6-8F20-8BCEDE90EF46}" destId="{0A3938E0-DED0-4E23-919D-FCB6CF682D79}" srcOrd="0" destOrd="0" parTransId="{87D68442-072A-4FE1-97A4-7D0B44E2F82E}" sibTransId="{60E9CC2C-6538-4192-931F-89A30BDE2477}"/>
    <dgm:cxn modelId="{CC9564DC-DD74-4994-849A-61B5223039BD}" srcId="{0A3938E0-DED0-4E23-919D-FCB6CF682D79}" destId="{856CF44C-21C7-4412-8236-CAB287A3F3FD}" srcOrd="0" destOrd="0" parTransId="{CF621CBC-3FC6-4B1F-8A75-44C9F2593704}" sibTransId="{B1A2D493-C478-4CFA-A990-E01225F73896}"/>
    <dgm:cxn modelId="{406656D7-A014-4486-8752-EC32E4ACD0C3}" type="presOf" srcId="{0D5A02D4-96D8-4C39-B65B-04C224ECE5EC}" destId="{CD3FA159-3DC9-4008-9DE7-F6CF1DB3DBEE}" srcOrd="0" destOrd="0" presId="urn:microsoft.com/office/officeart/2005/8/layout/radial4"/>
    <dgm:cxn modelId="{AC990549-5C1F-425D-BB1F-6D36DB18B376}" type="presOf" srcId="{A8E602F6-E4B6-48BC-B120-2378CFA5A3DA}" destId="{64DB8368-1ACE-4821-B216-B6FE87E45F65}" srcOrd="0" destOrd="0" presId="urn:microsoft.com/office/officeart/2005/8/layout/radial4"/>
    <dgm:cxn modelId="{C8F2ED1E-50B8-4D6D-9D51-36834CAB3A44}" type="presOf" srcId="{345F4E9B-B4CC-46B6-8F20-8BCEDE90EF46}" destId="{88EBA745-3C9D-4DFD-8C21-15424B93A57F}" srcOrd="0" destOrd="0" presId="urn:microsoft.com/office/officeart/2005/8/layout/radial4"/>
    <dgm:cxn modelId="{F56614DE-00FA-4DD3-88FF-8C1913FFCA7F}" type="presOf" srcId="{CF621CBC-3FC6-4B1F-8A75-44C9F2593704}" destId="{F905FBFD-F16C-44A3-9301-1F071794F4D1}" srcOrd="0" destOrd="0" presId="urn:microsoft.com/office/officeart/2005/8/layout/radial4"/>
    <dgm:cxn modelId="{BC465249-954E-4355-98A3-7301D99C0E0D}" type="presOf" srcId="{856CF44C-21C7-4412-8236-CAB287A3F3FD}" destId="{4D6A266E-C18E-4B0D-8921-4B7C1DC5D36A}" srcOrd="0" destOrd="0" presId="urn:microsoft.com/office/officeart/2005/8/layout/radial4"/>
    <dgm:cxn modelId="{1D47D532-EF5A-4D6B-A628-61F4AE9B2E12}" type="presParOf" srcId="{88EBA745-3C9D-4DFD-8C21-15424B93A57F}" destId="{63CBBE57-EF64-4018-91A9-A79862633C2C}" srcOrd="0" destOrd="0" presId="urn:microsoft.com/office/officeart/2005/8/layout/radial4"/>
    <dgm:cxn modelId="{6BB9DDC6-0BA9-4401-A65D-A47B3E3EF11B}" type="presParOf" srcId="{88EBA745-3C9D-4DFD-8C21-15424B93A57F}" destId="{F905FBFD-F16C-44A3-9301-1F071794F4D1}" srcOrd="1" destOrd="0" presId="urn:microsoft.com/office/officeart/2005/8/layout/radial4"/>
    <dgm:cxn modelId="{8A2A9DAD-055E-463D-9EE7-19F66B27B6D8}" type="presParOf" srcId="{88EBA745-3C9D-4DFD-8C21-15424B93A57F}" destId="{4D6A266E-C18E-4B0D-8921-4B7C1DC5D36A}" srcOrd="2" destOrd="0" presId="urn:microsoft.com/office/officeart/2005/8/layout/radial4"/>
    <dgm:cxn modelId="{15682673-F651-4D52-A0A3-CF00EDDB2A61}" type="presParOf" srcId="{88EBA745-3C9D-4DFD-8C21-15424B93A57F}" destId="{CD3FA159-3DC9-4008-9DE7-F6CF1DB3DBEE}" srcOrd="3" destOrd="0" presId="urn:microsoft.com/office/officeart/2005/8/layout/radial4"/>
    <dgm:cxn modelId="{5A90779A-4643-4E96-BFDD-9CDF027A938C}" type="presParOf" srcId="{88EBA745-3C9D-4DFD-8C21-15424B93A57F}" destId="{64DB8368-1ACE-4821-B216-B6FE87E45F65}" srcOrd="4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5F4E9B-B4CC-46B6-8F20-8BCEDE90EF46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A3938E0-DED0-4E23-919D-FCB6CF682D7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u="none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3. Άνοιγμα συστήματος εκπαίδευσης και κατάρτισης προς τον κόσμο</a:t>
          </a:r>
          <a:endParaRPr lang="el-GR" dirty="0">
            <a:solidFill>
              <a:schemeClr val="tx1"/>
            </a:solidFill>
          </a:endParaRPr>
        </a:p>
      </dgm:t>
    </dgm:pt>
    <dgm:pt modelId="{87D68442-072A-4FE1-97A4-7D0B44E2F82E}" type="parTrans" cxnId="{01D99627-A01C-4DB8-8B79-032C61A41642}">
      <dgm:prSet/>
      <dgm:spPr/>
      <dgm:t>
        <a:bodyPr/>
        <a:lstStyle/>
        <a:p>
          <a:endParaRPr lang="el-GR"/>
        </a:p>
      </dgm:t>
    </dgm:pt>
    <dgm:pt modelId="{60E9CC2C-6538-4192-931F-89A30BDE2477}" type="sibTrans" cxnId="{01D99627-A01C-4DB8-8B79-032C61A41642}">
      <dgm:prSet/>
      <dgm:spPr/>
      <dgm:t>
        <a:bodyPr/>
        <a:lstStyle/>
        <a:p>
          <a:endParaRPr lang="el-GR"/>
        </a:p>
      </dgm:t>
    </dgm:pt>
    <dgm:pt modelId="{856CF44C-21C7-4412-8236-CAB287A3F3FD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Σημαίνει έναν ενιαίο ευρωπαϊκό χώρο στον οποίο θα λαμβάνει χώρα η εκπαίδευση και η κατάρτιση</a:t>
          </a:r>
          <a:endParaRPr lang="el-GR" dirty="0">
            <a:solidFill>
              <a:schemeClr val="tx1"/>
            </a:solidFill>
          </a:endParaRPr>
        </a:p>
      </dgm:t>
    </dgm:pt>
    <dgm:pt modelId="{CF621CBC-3FC6-4B1F-8A75-44C9F2593704}" type="parTrans" cxnId="{CC9564DC-DD74-4994-849A-61B5223039BD}">
      <dgm:prSet/>
      <dgm:spPr/>
      <dgm:t>
        <a:bodyPr/>
        <a:lstStyle/>
        <a:p>
          <a:endParaRPr lang="el-GR"/>
        </a:p>
      </dgm:t>
    </dgm:pt>
    <dgm:pt modelId="{B1A2D493-C478-4CFA-A990-E01225F73896}" type="sibTrans" cxnId="{CC9564DC-DD74-4994-849A-61B5223039BD}">
      <dgm:prSet/>
      <dgm:spPr/>
      <dgm:t>
        <a:bodyPr/>
        <a:lstStyle/>
        <a:p>
          <a:endParaRPr lang="el-GR"/>
        </a:p>
      </dgm:t>
    </dgm:pt>
    <dgm:pt modelId="{A8E602F6-E4B6-48BC-B120-2378CFA5A3D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έμφαση στη διδασκαλία ξένων γλωσσών ώστε να ξεπεραστούν τα γλωσσικά φράγματα</a:t>
          </a:r>
          <a:endParaRPr lang="el-GR" dirty="0">
            <a:solidFill>
              <a:schemeClr val="tx1"/>
            </a:solidFill>
          </a:endParaRPr>
        </a:p>
      </dgm:t>
    </dgm:pt>
    <dgm:pt modelId="{0D5A02D4-96D8-4C39-B65B-04C224ECE5EC}" type="parTrans" cxnId="{A5702623-CC13-4599-8343-4F9CBF6EBBB5}">
      <dgm:prSet/>
      <dgm:spPr/>
      <dgm:t>
        <a:bodyPr/>
        <a:lstStyle/>
        <a:p>
          <a:endParaRPr lang="el-GR"/>
        </a:p>
      </dgm:t>
    </dgm:pt>
    <dgm:pt modelId="{21D28E1B-D6AF-4489-9033-235FAD294374}" type="sibTrans" cxnId="{A5702623-CC13-4599-8343-4F9CBF6EBBB5}">
      <dgm:prSet/>
      <dgm:spPr/>
      <dgm:t>
        <a:bodyPr/>
        <a:lstStyle/>
        <a:p>
          <a:endParaRPr lang="el-GR"/>
        </a:p>
      </dgm:t>
    </dgm:pt>
    <dgm:pt modelId="{50A65F12-3D7D-4D81-9503-05E929F435D2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b="0" u="none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Σύνδεση των σχετικών προγραμμάτων με την ανοικτή αγορά και κόσμο της εργασίας σε όλη την Ευρώπη</a:t>
          </a:r>
          <a:endParaRPr lang="el-GR" dirty="0">
            <a:solidFill>
              <a:schemeClr val="tx1"/>
            </a:solidFill>
          </a:endParaRPr>
        </a:p>
      </dgm:t>
    </dgm:pt>
    <dgm:pt modelId="{27478496-98AF-469F-9F20-91787D477DB0}" type="parTrans" cxnId="{ED90D65D-9996-4863-990B-A7D49D8972B9}">
      <dgm:prSet/>
      <dgm:spPr/>
      <dgm:t>
        <a:bodyPr/>
        <a:lstStyle/>
        <a:p>
          <a:endParaRPr lang="el-GR"/>
        </a:p>
      </dgm:t>
    </dgm:pt>
    <dgm:pt modelId="{C7F2C6F8-8091-48BE-A4AA-A1FC42E6793B}" type="sibTrans" cxnId="{ED90D65D-9996-4863-990B-A7D49D8972B9}">
      <dgm:prSet/>
      <dgm:spPr/>
      <dgm:t>
        <a:bodyPr/>
        <a:lstStyle/>
        <a:p>
          <a:endParaRPr lang="el-GR"/>
        </a:p>
      </dgm:t>
    </dgm:pt>
    <dgm:pt modelId="{88EBA745-3C9D-4DFD-8C21-15424B93A57F}" type="pres">
      <dgm:prSet presAssocID="{345F4E9B-B4CC-46B6-8F20-8BCEDE90EF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CBBE57-EF64-4018-91A9-A79862633C2C}" type="pres">
      <dgm:prSet presAssocID="{0A3938E0-DED0-4E23-919D-FCB6CF682D79}" presName="centerShape" presStyleLbl="node0" presStyleIdx="0" presStyleCnt="1"/>
      <dgm:spPr/>
      <dgm:t>
        <a:bodyPr/>
        <a:lstStyle/>
        <a:p>
          <a:endParaRPr lang="el-GR"/>
        </a:p>
      </dgm:t>
    </dgm:pt>
    <dgm:pt modelId="{F905FBFD-F16C-44A3-9301-1F071794F4D1}" type="pres">
      <dgm:prSet presAssocID="{CF621CBC-3FC6-4B1F-8A75-44C9F2593704}" presName="parTrans" presStyleLbl="bgSibTrans2D1" presStyleIdx="0" presStyleCnt="3"/>
      <dgm:spPr/>
      <dgm:t>
        <a:bodyPr/>
        <a:lstStyle/>
        <a:p>
          <a:endParaRPr lang="el-GR"/>
        </a:p>
      </dgm:t>
    </dgm:pt>
    <dgm:pt modelId="{4D6A266E-C18E-4B0D-8921-4B7C1DC5D36A}" type="pres">
      <dgm:prSet presAssocID="{856CF44C-21C7-4412-8236-CAB287A3F3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3FA159-3DC9-4008-9DE7-F6CF1DB3DBEE}" type="pres">
      <dgm:prSet presAssocID="{0D5A02D4-96D8-4C39-B65B-04C224ECE5EC}" presName="parTrans" presStyleLbl="bgSibTrans2D1" presStyleIdx="1" presStyleCnt="3"/>
      <dgm:spPr/>
      <dgm:t>
        <a:bodyPr/>
        <a:lstStyle/>
        <a:p>
          <a:endParaRPr lang="el-GR"/>
        </a:p>
      </dgm:t>
    </dgm:pt>
    <dgm:pt modelId="{64DB8368-1ACE-4821-B216-B6FE87E45F65}" type="pres">
      <dgm:prSet presAssocID="{A8E602F6-E4B6-48BC-B120-2378CFA5A3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B37C39-0F80-4AB3-ADF9-D4F3F52413B0}" type="pres">
      <dgm:prSet presAssocID="{27478496-98AF-469F-9F20-91787D477DB0}" presName="parTrans" presStyleLbl="bgSibTrans2D1" presStyleIdx="2" presStyleCnt="3"/>
      <dgm:spPr/>
      <dgm:t>
        <a:bodyPr/>
        <a:lstStyle/>
        <a:p>
          <a:endParaRPr lang="el-GR"/>
        </a:p>
      </dgm:t>
    </dgm:pt>
    <dgm:pt modelId="{AF6A7CF3-F44E-4E5E-B401-EB995EB5AF97}" type="pres">
      <dgm:prSet presAssocID="{50A65F12-3D7D-4D81-9503-05E929F435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702623-CC13-4599-8343-4F9CBF6EBBB5}" srcId="{0A3938E0-DED0-4E23-919D-FCB6CF682D79}" destId="{A8E602F6-E4B6-48BC-B120-2378CFA5A3DA}" srcOrd="1" destOrd="0" parTransId="{0D5A02D4-96D8-4C39-B65B-04C224ECE5EC}" sibTransId="{21D28E1B-D6AF-4489-9033-235FAD294374}"/>
    <dgm:cxn modelId="{3DBB96E1-012A-43DD-9566-60FFC4A772E3}" type="presOf" srcId="{856CF44C-21C7-4412-8236-CAB287A3F3FD}" destId="{4D6A266E-C18E-4B0D-8921-4B7C1DC5D36A}" srcOrd="0" destOrd="0" presId="urn:microsoft.com/office/officeart/2005/8/layout/radial4"/>
    <dgm:cxn modelId="{1A504D67-792F-4FDF-8271-8799E4A50620}" type="presOf" srcId="{CF621CBC-3FC6-4B1F-8A75-44C9F2593704}" destId="{F905FBFD-F16C-44A3-9301-1F071794F4D1}" srcOrd="0" destOrd="0" presId="urn:microsoft.com/office/officeart/2005/8/layout/radial4"/>
    <dgm:cxn modelId="{01D99627-A01C-4DB8-8B79-032C61A41642}" srcId="{345F4E9B-B4CC-46B6-8F20-8BCEDE90EF46}" destId="{0A3938E0-DED0-4E23-919D-FCB6CF682D79}" srcOrd="0" destOrd="0" parTransId="{87D68442-072A-4FE1-97A4-7D0B44E2F82E}" sibTransId="{60E9CC2C-6538-4192-931F-89A30BDE2477}"/>
    <dgm:cxn modelId="{CC9564DC-DD74-4994-849A-61B5223039BD}" srcId="{0A3938E0-DED0-4E23-919D-FCB6CF682D79}" destId="{856CF44C-21C7-4412-8236-CAB287A3F3FD}" srcOrd="0" destOrd="0" parTransId="{CF621CBC-3FC6-4B1F-8A75-44C9F2593704}" sibTransId="{B1A2D493-C478-4CFA-A990-E01225F73896}"/>
    <dgm:cxn modelId="{BAC247CE-CFD2-49B6-B4A1-18A3F6B856AC}" type="presOf" srcId="{345F4E9B-B4CC-46B6-8F20-8BCEDE90EF46}" destId="{88EBA745-3C9D-4DFD-8C21-15424B93A57F}" srcOrd="0" destOrd="0" presId="urn:microsoft.com/office/officeart/2005/8/layout/radial4"/>
    <dgm:cxn modelId="{ED90D65D-9996-4863-990B-A7D49D8972B9}" srcId="{0A3938E0-DED0-4E23-919D-FCB6CF682D79}" destId="{50A65F12-3D7D-4D81-9503-05E929F435D2}" srcOrd="2" destOrd="0" parTransId="{27478496-98AF-469F-9F20-91787D477DB0}" sibTransId="{C7F2C6F8-8091-48BE-A4AA-A1FC42E6793B}"/>
    <dgm:cxn modelId="{67E2859D-CBA3-4D6C-924B-521043F7FB11}" type="presOf" srcId="{50A65F12-3D7D-4D81-9503-05E929F435D2}" destId="{AF6A7CF3-F44E-4E5E-B401-EB995EB5AF97}" srcOrd="0" destOrd="0" presId="urn:microsoft.com/office/officeart/2005/8/layout/radial4"/>
    <dgm:cxn modelId="{7ADEB500-8C64-439B-8ED4-B4CFEDD413B2}" type="presOf" srcId="{0D5A02D4-96D8-4C39-B65B-04C224ECE5EC}" destId="{CD3FA159-3DC9-4008-9DE7-F6CF1DB3DBEE}" srcOrd="0" destOrd="0" presId="urn:microsoft.com/office/officeart/2005/8/layout/radial4"/>
    <dgm:cxn modelId="{BDD680D8-519E-484F-9418-32FE3B387C3B}" type="presOf" srcId="{27478496-98AF-469F-9F20-91787D477DB0}" destId="{C6B37C39-0F80-4AB3-ADF9-D4F3F52413B0}" srcOrd="0" destOrd="0" presId="urn:microsoft.com/office/officeart/2005/8/layout/radial4"/>
    <dgm:cxn modelId="{7F346AD9-02AD-44A3-B780-65068C1696CC}" type="presOf" srcId="{A8E602F6-E4B6-48BC-B120-2378CFA5A3DA}" destId="{64DB8368-1ACE-4821-B216-B6FE87E45F65}" srcOrd="0" destOrd="0" presId="urn:microsoft.com/office/officeart/2005/8/layout/radial4"/>
    <dgm:cxn modelId="{E9E014E8-FAB7-40E7-9685-C5D0AA60E4B9}" type="presOf" srcId="{0A3938E0-DED0-4E23-919D-FCB6CF682D79}" destId="{63CBBE57-EF64-4018-91A9-A79862633C2C}" srcOrd="0" destOrd="0" presId="urn:microsoft.com/office/officeart/2005/8/layout/radial4"/>
    <dgm:cxn modelId="{C9C59115-BF2C-43D2-B76D-96D296F17805}" type="presParOf" srcId="{88EBA745-3C9D-4DFD-8C21-15424B93A57F}" destId="{63CBBE57-EF64-4018-91A9-A79862633C2C}" srcOrd="0" destOrd="0" presId="urn:microsoft.com/office/officeart/2005/8/layout/radial4"/>
    <dgm:cxn modelId="{3766E722-C624-4C41-A30D-21EA276A2DD9}" type="presParOf" srcId="{88EBA745-3C9D-4DFD-8C21-15424B93A57F}" destId="{F905FBFD-F16C-44A3-9301-1F071794F4D1}" srcOrd="1" destOrd="0" presId="urn:microsoft.com/office/officeart/2005/8/layout/radial4"/>
    <dgm:cxn modelId="{69E08688-7BFF-47E9-9A05-0100235297AF}" type="presParOf" srcId="{88EBA745-3C9D-4DFD-8C21-15424B93A57F}" destId="{4D6A266E-C18E-4B0D-8921-4B7C1DC5D36A}" srcOrd="2" destOrd="0" presId="urn:microsoft.com/office/officeart/2005/8/layout/radial4"/>
    <dgm:cxn modelId="{0F847B90-0C20-4E61-A824-17D6A0A247E2}" type="presParOf" srcId="{88EBA745-3C9D-4DFD-8C21-15424B93A57F}" destId="{CD3FA159-3DC9-4008-9DE7-F6CF1DB3DBEE}" srcOrd="3" destOrd="0" presId="urn:microsoft.com/office/officeart/2005/8/layout/radial4"/>
    <dgm:cxn modelId="{A44E8418-0BCE-4F33-8A37-8D114D6BC25C}" type="presParOf" srcId="{88EBA745-3C9D-4DFD-8C21-15424B93A57F}" destId="{64DB8368-1ACE-4821-B216-B6FE87E45F65}" srcOrd="4" destOrd="0" presId="urn:microsoft.com/office/officeart/2005/8/layout/radial4"/>
    <dgm:cxn modelId="{EA4AC95D-1F68-42DB-BF4E-C58CC1DE4DE6}" type="presParOf" srcId="{88EBA745-3C9D-4DFD-8C21-15424B93A57F}" destId="{C6B37C39-0F80-4AB3-ADF9-D4F3F52413B0}" srcOrd="5" destOrd="0" presId="urn:microsoft.com/office/officeart/2005/8/layout/radial4"/>
    <dgm:cxn modelId="{32DA24E8-0C12-4266-A417-92996380A3FD}" type="presParOf" srcId="{88EBA745-3C9D-4DFD-8C21-15424B93A57F}" destId="{AF6A7CF3-F44E-4E5E-B401-EB995EB5AF97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9C66-45EC-41B0-B558-6C3162D60F57}" type="doc">
      <dgm:prSet loTypeId="urn:microsoft.com/office/officeart/2005/8/layout/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l-GR"/>
        </a:p>
      </dgm:t>
    </dgm:pt>
    <dgm:pt modelId="{7FD725E8-2232-4A48-B3BA-571A328A6903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400" dirty="0" smtClean="0"/>
            <a:t>1</a:t>
          </a:r>
          <a:r>
            <a:rPr lang="en-US" sz="1400" dirty="0" smtClean="0"/>
            <a:t>.2.1</a:t>
          </a:r>
          <a:r>
            <a:rPr lang="el-GR" sz="1400" dirty="0" smtClean="0"/>
            <a:t>. Εισαγωγή</a:t>
          </a:r>
          <a:endParaRPr lang="el-GR" sz="1400" dirty="0"/>
        </a:p>
      </dgm:t>
    </dgm:pt>
    <dgm:pt modelId="{3A015B15-70A6-423A-B75F-F4DD01FAF3E6}" type="parTrans" cxnId="{594BD7F7-7114-4A2F-8E88-8B2F72A3A1AE}">
      <dgm:prSet/>
      <dgm:spPr/>
      <dgm:t>
        <a:bodyPr/>
        <a:lstStyle/>
        <a:p>
          <a:endParaRPr lang="el-GR"/>
        </a:p>
      </dgm:t>
    </dgm:pt>
    <dgm:pt modelId="{A35C5C1E-0D77-49F0-9137-6301D5FD0192}" type="sibTrans" cxnId="{594BD7F7-7114-4A2F-8E88-8B2F72A3A1AE}">
      <dgm:prSet/>
      <dgm:spPr/>
      <dgm:t>
        <a:bodyPr/>
        <a:lstStyle/>
        <a:p>
          <a:endParaRPr lang="el-GR" dirty="0"/>
        </a:p>
      </dgm:t>
    </dgm:pt>
    <dgm:pt modelId="{3EE8F804-4488-475D-9501-6819E0BF2AF4}">
      <dgm:prSet phldrT="[Κείμενο]" custT="1"/>
      <dgm:spPr/>
      <dgm:t>
        <a:bodyPr/>
        <a:lstStyle/>
        <a:p>
          <a:r>
            <a:rPr lang="en-US" sz="1400" dirty="0" smtClean="0"/>
            <a:t>1.</a:t>
          </a:r>
          <a:r>
            <a:rPr lang="el-GR" sz="1400" dirty="0" smtClean="0"/>
            <a:t>2</a:t>
          </a:r>
          <a:r>
            <a:rPr lang="en-US" sz="1400" dirty="0" smtClean="0"/>
            <a:t>.1</a:t>
          </a:r>
          <a:r>
            <a:rPr lang="el-GR" sz="1400" dirty="0" smtClean="0"/>
            <a:t>. Σημασία της εισαγωγής των ΤΠΕ στην εκπαίδευση</a:t>
          </a:r>
        </a:p>
      </dgm:t>
    </dgm:pt>
    <dgm:pt modelId="{402FDB7B-6513-4FBD-9D9B-8209327FB1A7}" type="parTrans" cxnId="{785D5D8D-6910-415E-A019-68790F46B220}">
      <dgm:prSet/>
      <dgm:spPr/>
      <dgm:t>
        <a:bodyPr/>
        <a:lstStyle/>
        <a:p>
          <a:endParaRPr lang="el-GR"/>
        </a:p>
      </dgm:t>
    </dgm:pt>
    <dgm:pt modelId="{4B623282-CE34-47FC-B8E7-B11DA75ED2BF}" type="sibTrans" cxnId="{785D5D8D-6910-415E-A019-68790F46B220}">
      <dgm:prSet/>
      <dgm:spPr/>
      <dgm:t>
        <a:bodyPr/>
        <a:lstStyle/>
        <a:p>
          <a:endParaRPr lang="el-GR" dirty="0"/>
        </a:p>
      </dgm:t>
    </dgm:pt>
    <dgm:pt modelId="{BC3DAE68-EDEF-45A5-B666-5B41069F1014}">
      <dgm:prSet phldrT="[Κείμενο]" custT="1"/>
      <dgm:spPr/>
      <dgm:t>
        <a:bodyPr/>
        <a:lstStyle/>
        <a:p>
          <a:r>
            <a:rPr lang="en-US" sz="1400" dirty="0" smtClean="0"/>
            <a:t>1.2.</a:t>
          </a:r>
          <a:r>
            <a:rPr lang="el-GR" sz="1400" dirty="0" smtClean="0"/>
            <a:t>2. Μοντέλα εισαγωγής των ΤΠΕ στην εκπαίδευση</a:t>
          </a:r>
        </a:p>
      </dgm:t>
    </dgm:pt>
    <dgm:pt modelId="{227A0347-AC0A-4D53-BBED-2835EA117E84}" type="parTrans" cxnId="{ABB8B75A-1ABD-4B3B-9961-3D8E136705DF}">
      <dgm:prSet/>
      <dgm:spPr/>
      <dgm:t>
        <a:bodyPr/>
        <a:lstStyle/>
        <a:p>
          <a:endParaRPr lang="el-GR"/>
        </a:p>
      </dgm:t>
    </dgm:pt>
    <dgm:pt modelId="{D4A1E2D1-BF5A-4F66-8F39-65ED4FDC34D7}" type="sibTrans" cxnId="{ABB8B75A-1ABD-4B3B-9961-3D8E136705DF}">
      <dgm:prSet/>
      <dgm:spPr/>
      <dgm:t>
        <a:bodyPr/>
        <a:lstStyle/>
        <a:p>
          <a:endParaRPr lang="el-GR" dirty="0"/>
        </a:p>
      </dgm:t>
    </dgm:pt>
    <dgm:pt modelId="{03E0DD22-7E74-4365-9120-E2AE325621D1}">
      <dgm:prSet phldrT="[Κείμενο]" custT="1"/>
      <dgm:spPr/>
      <dgm:t>
        <a:bodyPr/>
        <a:lstStyle/>
        <a:p>
          <a:pPr>
            <a:spcAft>
              <a:spcPts val="0"/>
            </a:spcAft>
          </a:pPr>
          <a:r>
            <a:rPr lang="el-GR" sz="1400" dirty="0" smtClean="0"/>
            <a:t>ΔΡΑΣΤΗΡΙΟΤΗΤΕΣ</a:t>
          </a:r>
          <a:endParaRPr lang="el-GR" sz="1400" dirty="0"/>
        </a:p>
      </dgm:t>
    </dgm:pt>
    <dgm:pt modelId="{CF51F503-1DC0-4991-91F1-5C21B8335794}" type="parTrans" cxnId="{453E9F2A-31A2-4F8D-A894-652E4538EB38}">
      <dgm:prSet/>
      <dgm:spPr/>
      <dgm:t>
        <a:bodyPr/>
        <a:lstStyle/>
        <a:p>
          <a:endParaRPr lang="el-GR"/>
        </a:p>
      </dgm:t>
    </dgm:pt>
    <dgm:pt modelId="{77F99BC2-D997-4B9C-B515-9BFB8150B843}" type="sibTrans" cxnId="{453E9F2A-31A2-4F8D-A894-652E4538EB38}">
      <dgm:prSet/>
      <dgm:spPr/>
      <dgm:t>
        <a:bodyPr/>
        <a:lstStyle/>
        <a:p>
          <a:endParaRPr lang="el-GR" dirty="0"/>
        </a:p>
      </dgm:t>
    </dgm:pt>
    <dgm:pt modelId="{99041282-C329-4708-BCF4-32D065012832}">
      <dgm:prSet custT="1"/>
      <dgm:spPr/>
      <dgm:t>
        <a:bodyPr/>
        <a:lstStyle/>
        <a:p>
          <a:pPr algn="l"/>
          <a:r>
            <a:rPr lang="en-US" sz="1400" dirty="0" smtClean="0"/>
            <a:t>1.2.</a:t>
          </a:r>
          <a:r>
            <a:rPr lang="el-GR" sz="1400" smtClean="0"/>
            <a:t>3. </a:t>
          </a:r>
          <a:r>
            <a:rPr lang="el-GR" sz="1400" dirty="0" smtClean="0"/>
            <a:t>Δύο διαφορετικές προσεγγίσεις</a:t>
          </a:r>
          <a:endParaRPr lang="el-GR" sz="1100" dirty="0" smtClean="0"/>
        </a:p>
      </dgm:t>
    </dgm:pt>
    <dgm:pt modelId="{471BEB2B-7DFF-40AF-961C-010C39DC4D47}" type="parTrans" cxnId="{E9606D16-8C5E-43C5-826A-77ACB1BEB6C8}">
      <dgm:prSet/>
      <dgm:spPr/>
      <dgm:t>
        <a:bodyPr/>
        <a:lstStyle/>
        <a:p>
          <a:endParaRPr lang="el-GR"/>
        </a:p>
      </dgm:t>
    </dgm:pt>
    <dgm:pt modelId="{EEE63816-E8FA-4181-912A-56C21D771E0B}" type="sibTrans" cxnId="{E9606D16-8C5E-43C5-826A-77ACB1BEB6C8}">
      <dgm:prSet/>
      <dgm:spPr/>
      <dgm:t>
        <a:bodyPr/>
        <a:lstStyle/>
        <a:p>
          <a:endParaRPr lang="el-GR"/>
        </a:p>
      </dgm:t>
    </dgm:pt>
    <dgm:pt modelId="{207AE2F6-7673-49DB-B5C0-E5E430CD6BB0}">
      <dgm:prSet phldrT="[Κείμενο]" custT="1"/>
      <dgm:spPr/>
      <dgm:t>
        <a:bodyPr/>
        <a:lstStyle/>
        <a:p>
          <a:pPr>
            <a:spcAft>
              <a:spcPts val="0"/>
            </a:spcAft>
          </a:pPr>
          <a:r>
            <a:rPr lang="el-GR" sz="1400" dirty="0" smtClean="0"/>
            <a:t>ΕΡΩΤΗΣΕΙΣ</a:t>
          </a:r>
          <a:endParaRPr lang="el-GR" sz="1400" dirty="0"/>
        </a:p>
      </dgm:t>
    </dgm:pt>
    <dgm:pt modelId="{63E42392-E246-4277-9088-B3E8A72A964D}" type="parTrans" cxnId="{2B7CD7D7-9200-48E6-A1C8-49DBEA85A860}">
      <dgm:prSet/>
      <dgm:spPr/>
      <dgm:t>
        <a:bodyPr/>
        <a:lstStyle/>
        <a:p>
          <a:endParaRPr lang="el-GR"/>
        </a:p>
      </dgm:t>
    </dgm:pt>
    <dgm:pt modelId="{1A492C1E-6A5D-40BD-AA44-CFFDDA4960E2}" type="sibTrans" cxnId="{2B7CD7D7-9200-48E6-A1C8-49DBEA85A860}">
      <dgm:prSet/>
      <dgm:spPr/>
      <dgm:t>
        <a:bodyPr/>
        <a:lstStyle/>
        <a:p>
          <a:endParaRPr lang="el-GR"/>
        </a:p>
      </dgm:t>
    </dgm:pt>
    <dgm:pt modelId="{DF7E4C68-B704-498F-ACAE-42FC1121B1EE}" type="pres">
      <dgm:prSet presAssocID="{41949C66-45EC-41B0-B558-6C3162D60F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F0997DB-A1F8-4D29-8876-F1920DAF1F01}" type="pres">
      <dgm:prSet presAssocID="{7FD725E8-2232-4A48-B3BA-571A328A690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E07063-FBD2-4006-B55F-812792D88FA6}" type="pres">
      <dgm:prSet presAssocID="{A35C5C1E-0D77-49F0-9137-6301D5FD0192}" presName="sibTrans" presStyleLbl="sibTrans2D1" presStyleIdx="0" presStyleCnt="5"/>
      <dgm:spPr/>
      <dgm:t>
        <a:bodyPr/>
        <a:lstStyle/>
        <a:p>
          <a:endParaRPr lang="el-GR"/>
        </a:p>
      </dgm:t>
    </dgm:pt>
    <dgm:pt modelId="{2FD4C928-AA85-4D97-B6BE-291496BEE109}" type="pres">
      <dgm:prSet presAssocID="{A35C5C1E-0D77-49F0-9137-6301D5FD0192}" presName="connectorText" presStyleLbl="sibTrans2D1" presStyleIdx="0" presStyleCnt="5"/>
      <dgm:spPr/>
      <dgm:t>
        <a:bodyPr/>
        <a:lstStyle/>
        <a:p>
          <a:endParaRPr lang="el-GR"/>
        </a:p>
      </dgm:t>
    </dgm:pt>
    <dgm:pt modelId="{E4BCE949-6455-46FB-A292-005DFFE0CAF9}" type="pres">
      <dgm:prSet presAssocID="{3EE8F804-4488-475D-9501-6819E0BF2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A08E31-F01F-4972-9F2C-74EF10E097AA}" type="pres">
      <dgm:prSet presAssocID="{4B623282-CE34-47FC-B8E7-B11DA75ED2BF}" presName="sibTrans" presStyleLbl="sibTrans2D1" presStyleIdx="1" presStyleCnt="5"/>
      <dgm:spPr/>
      <dgm:t>
        <a:bodyPr/>
        <a:lstStyle/>
        <a:p>
          <a:endParaRPr lang="el-GR"/>
        </a:p>
      </dgm:t>
    </dgm:pt>
    <dgm:pt modelId="{D77C476E-405B-4B90-A8E8-C36E9DD55B13}" type="pres">
      <dgm:prSet presAssocID="{4B623282-CE34-47FC-B8E7-B11DA75ED2BF}" presName="connectorText" presStyleLbl="sibTrans2D1" presStyleIdx="1" presStyleCnt="5"/>
      <dgm:spPr/>
      <dgm:t>
        <a:bodyPr/>
        <a:lstStyle/>
        <a:p>
          <a:endParaRPr lang="el-GR"/>
        </a:p>
      </dgm:t>
    </dgm:pt>
    <dgm:pt modelId="{FB7ECA19-9CFF-4FE1-AF70-CA6C8331FF70}" type="pres">
      <dgm:prSet presAssocID="{BC3DAE68-EDEF-45A5-B666-5B41069F10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4E6555-702E-4695-801D-1A1DC8310805}" type="pres">
      <dgm:prSet presAssocID="{D4A1E2D1-BF5A-4F66-8F39-65ED4FDC34D7}" presName="sibTrans" presStyleLbl="sibTrans2D1" presStyleIdx="2" presStyleCnt="5"/>
      <dgm:spPr/>
      <dgm:t>
        <a:bodyPr/>
        <a:lstStyle/>
        <a:p>
          <a:endParaRPr lang="el-GR"/>
        </a:p>
      </dgm:t>
    </dgm:pt>
    <dgm:pt modelId="{C15DEDE1-D70B-49B0-8AED-3F77846DCEAB}" type="pres">
      <dgm:prSet presAssocID="{D4A1E2D1-BF5A-4F66-8F39-65ED4FDC34D7}" presName="connectorText" presStyleLbl="sibTrans2D1" presStyleIdx="2" presStyleCnt="5"/>
      <dgm:spPr/>
      <dgm:t>
        <a:bodyPr/>
        <a:lstStyle/>
        <a:p>
          <a:endParaRPr lang="el-GR"/>
        </a:p>
      </dgm:t>
    </dgm:pt>
    <dgm:pt modelId="{06BC7875-60CD-4077-9F10-8BF552AC381F}" type="pres">
      <dgm:prSet presAssocID="{99041282-C329-4708-BCF4-32D06501283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821F7D-0A77-48A0-9911-84668B8CC12A}" type="pres">
      <dgm:prSet presAssocID="{EEE63816-E8FA-4181-912A-56C21D771E0B}" presName="sibTrans" presStyleLbl="sibTrans2D1" presStyleIdx="3" presStyleCnt="5"/>
      <dgm:spPr/>
      <dgm:t>
        <a:bodyPr/>
        <a:lstStyle/>
        <a:p>
          <a:endParaRPr lang="el-GR"/>
        </a:p>
      </dgm:t>
    </dgm:pt>
    <dgm:pt modelId="{96C3FA22-D58A-4167-B257-04E379014DC3}" type="pres">
      <dgm:prSet presAssocID="{EEE63816-E8FA-4181-912A-56C21D771E0B}" presName="connectorText" presStyleLbl="sibTrans2D1" presStyleIdx="3" presStyleCnt="5"/>
      <dgm:spPr/>
      <dgm:t>
        <a:bodyPr/>
        <a:lstStyle/>
        <a:p>
          <a:endParaRPr lang="el-GR"/>
        </a:p>
      </dgm:t>
    </dgm:pt>
    <dgm:pt modelId="{6F1FA559-48AD-4AF2-89D8-F56AA06C6608}" type="pres">
      <dgm:prSet presAssocID="{03E0DD22-7E74-4365-9120-E2AE325621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1F64EB-8E78-4405-9099-494A2764D392}" type="pres">
      <dgm:prSet presAssocID="{77F99BC2-D997-4B9C-B515-9BFB8150B843}" presName="sibTrans" presStyleLbl="sibTrans2D1" presStyleIdx="4" presStyleCnt="5"/>
      <dgm:spPr/>
      <dgm:t>
        <a:bodyPr/>
        <a:lstStyle/>
        <a:p>
          <a:endParaRPr lang="el-GR"/>
        </a:p>
      </dgm:t>
    </dgm:pt>
    <dgm:pt modelId="{3373882C-772E-4536-810D-ACCB87B83724}" type="pres">
      <dgm:prSet presAssocID="{77F99BC2-D997-4B9C-B515-9BFB8150B843}" presName="connectorText" presStyleLbl="sibTrans2D1" presStyleIdx="4" presStyleCnt="5"/>
      <dgm:spPr/>
      <dgm:t>
        <a:bodyPr/>
        <a:lstStyle/>
        <a:p>
          <a:endParaRPr lang="el-GR"/>
        </a:p>
      </dgm:t>
    </dgm:pt>
    <dgm:pt modelId="{7B5F229B-2322-431E-BC87-FCD611F1C01A}" type="pres">
      <dgm:prSet presAssocID="{207AE2F6-7673-49DB-B5C0-E5E430CD6BB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9606D16-8C5E-43C5-826A-77ACB1BEB6C8}" srcId="{41949C66-45EC-41B0-B558-6C3162D60F57}" destId="{99041282-C329-4708-BCF4-32D065012832}" srcOrd="3" destOrd="0" parTransId="{471BEB2B-7DFF-40AF-961C-010C39DC4D47}" sibTransId="{EEE63816-E8FA-4181-912A-56C21D771E0B}"/>
    <dgm:cxn modelId="{CC3238A0-A672-4914-8ECC-3E13C3E6DFE4}" type="presOf" srcId="{03E0DD22-7E74-4365-9120-E2AE325621D1}" destId="{6F1FA559-48AD-4AF2-89D8-F56AA06C6608}" srcOrd="0" destOrd="0" presId="urn:microsoft.com/office/officeart/2005/8/layout/process5"/>
    <dgm:cxn modelId="{41474183-882D-4EF0-B3AD-3CC8AD21149D}" type="presOf" srcId="{EEE63816-E8FA-4181-912A-56C21D771E0B}" destId="{01821F7D-0A77-48A0-9911-84668B8CC12A}" srcOrd="0" destOrd="0" presId="urn:microsoft.com/office/officeart/2005/8/layout/process5"/>
    <dgm:cxn modelId="{2B7CD7D7-9200-48E6-A1C8-49DBEA85A860}" srcId="{41949C66-45EC-41B0-B558-6C3162D60F57}" destId="{207AE2F6-7673-49DB-B5C0-E5E430CD6BB0}" srcOrd="5" destOrd="0" parTransId="{63E42392-E246-4277-9088-B3E8A72A964D}" sibTransId="{1A492C1E-6A5D-40BD-AA44-CFFDDA4960E2}"/>
    <dgm:cxn modelId="{E480A795-88C6-4A29-BD1A-EAFD81661347}" type="presOf" srcId="{D4A1E2D1-BF5A-4F66-8F39-65ED4FDC34D7}" destId="{C15DEDE1-D70B-49B0-8AED-3F77846DCEAB}" srcOrd="1" destOrd="0" presId="urn:microsoft.com/office/officeart/2005/8/layout/process5"/>
    <dgm:cxn modelId="{24B4A089-8FDE-4A49-8301-C24052678F33}" type="presOf" srcId="{EEE63816-E8FA-4181-912A-56C21D771E0B}" destId="{96C3FA22-D58A-4167-B257-04E379014DC3}" srcOrd="1" destOrd="0" presId="urn:microsoft.com/office/officeart/2005/8/layout/process5"/>
    <dgm:cxn modelId="{785D5D8D-6910-415E-A019-68790F46B220}" srcId="{41949C66-45EC-41B0-B558-6C3162D60F57}" destId="{3EE8F804-4488-475D-9501-6819E0BF2AF4}" srcOrd="1" destOrd="0" parTransId="{402FDB7B-6513-4FBD-9D9B-8209327FB1A7}" sibTransId="{4B623282-CE34-47FC-B8E7-B11DA75ED2BF}"/>
    <dgm:cxn modelId="{9789AEEC-02C4-40AC-BE74-F72054855BE4}" type="presOf" srcId="{4B623282-CE34-47FC-B8E7-B11DA75ED2BF}" destId="{D77C476E-405B-4B90-A8E8-C36E9DD55B13}" srcOrd="1" destOrd="0" presId="urn:microsoft.com/office/officeart/2005/8/layout/process5"/>
    <dgm:cxn modelId="{3BDB48DF-E972-4B2D-B8C6-B4CA19517D11}" type="presOf" srcId="{7FD725E8-2232-4A48-B3BA-571A328A6903}" destId="{BF0997DB-A1F8-4D29-8876-F1920DAF1F01}" srcOrd="0" destOrd="0" presId="urn:microsoft.com/office/officeart/2005/8/layout/process5"/>
    <dgm:cxn modelId="{FADB8534-A304-44DC-AEA4-68AEDDAD3E48}" type="presOf" srcId="{A35C5C1E-0D77-49F0-9137-6301D5FD0192}" destId="{2FD4C928-AA85-4D97-B6BE-291496BEE109}" srcOrd="1" destOrd="0" presId="urn:microsoft.com/office/officeart/2005/8/layout/process5"/>
    <dgm:cxn modelId="{B29F1430-F8AA-4E4E-8902-5480013F805A}" type="presOf" srcId="{4B623282-CE34-47FC-B8E7-B11DA75ED2BF}" destId="{44A08E31-F01F-4972-9F2C-74EF10E097AA}" srcOrd="0" destOrd="0" presId="urn:microsoft.com/office/officeart/2005/8/layout/process5"/>
    <dgm:cxn modelId="{594BD7F7-7114-4A2F-8E88-8B2F72A3A1AE}" srcId="{41949C66-45EC-41B0-B558-6C3162D60F57}" destId="{7FD725E8-2232-4A48-B3BA-571A328A6903}" srcOrd="0" destOrd="0" parTransId="{3A015B15-70A6-423A-B75F-F4DD01FAF3E6}" sibTransId="{A35C5C1E-0D77-49F0-9137-6301D5FD0192}"/>
    <dgm:cxn modelId="{E28A3D1F-0B51-484D-89B9-341D182E9ADF}" type="presOf" srcId="{D4A1E2D1-BF5A-4F66-8F39-65ED4FDC34D7}" destId="{384E6555-702E-4695-801D-1A1DC8310805}" srcOrd="0" destOrd="0" presId="urn:microsoft.com/office/officeart/2005/8/layout/process5"/>
    <dgm:cxn modelId="{ABB8B75A-1ABD-4B3B-9961-3D8E136705DF}" srcId="{41949C66-45EC-41B0-B558-6C3162D60F57}" destId="{BC3DAE68-EDEF-45A5-B666-5B41069F1014}" srcOrd="2" destOrd="0" parTransId="{227A0347-AC0A-4D53-BBED-2835EA117E84}" sibTransId="{D4A1E2D1-BF5A-4F66-8F39-65ED4FDC34D7}"/>
    <dgm:cxn modelId="{E96AD269-1564-4B99-91EF-A8481F863618}" type="presOf" srcId="{99041282-C329-4708-BCF4-32D065012832}" destId="{06BC7875-60CD-4077-9F10-8BF552AC381F}" srcOrd="0" destOrd="0" presId="urn:microsoft.com/office/officeart/2005/8/layout/process5"/>
    <dgm:cxn modelId="{0C078FE8-1660-4E59-A85A-A5935E3EA109}" type="presOf" srcId="{77F99BC2-D997-4B9C-B515-9BFB8150B843}" destId="{3C1F64EB-8E78-4405-9099-494A2764D392}" srcOrd="0" destOrd="0" presId="urn:microsoft.com/office/officeart/2005/8/layout/process5"/>
    <dgm:cxn modelId="{223FBA51-969D-44F2-AF95-A06A13CC3070}" type="presOf" srcId="{BC3DAE68-EDEF-45A5-B666-5B41069F1014}" destId="{FB7ECA19-9CFF-4FE1-AF70-CA6C8331FF70}" srcOrd="0" destOrd="0" presId="urn:microsoft.com/office/officeart/2005/8/layout/process5"/>
    <dgm:cxn modelId="{ABE854D7-0071-420A-B957-EBA7B124DF5C}" type="presOf" srcId="{3EE8F804-4488-475D-9501-6819E0BF2AF4}" destId="{E4BCE949-6455-46FB-A292-005DFFE0CAF9}" srcOrd="0" destOrd="0" presId="urn:microsoft.com/office/officeart/2005/8/layout/process5"/>
    <dgm:cxn modelId="{361FF5C7-A83E-44F4-9161-89CD18A7462D}" type="presOf" srcId="{207AE2F6-7673-49DB-B5C0-E5E430CD6BB0}" destId="{7B5F229B-2322-431E-BC87-FCD611F1C01A}" srcOrd="0" destOrd="0" presId="urn:microsoft.com/office/officeart/2005/8/layout/process5"/>
    <dgm:cxn modelId="{43A681B2-2844-4E1C-A7DD-D80590611646}" type="presOf" srcId="{A35C5C1E-0D77-49F0-9137-6301D5FD0192}" destId="{30E07063-FBD2-4006-B55F-812792D88FA6}" srcOrd="0" destOrd="0" presId="urn:microsoft.com/office/officeart/2005/8/layout/process5"/>
    <dgm:cxn modelId="{3E65F510-429D-4FCE-AD5A-AFDA25C66443}" type="presOf" srcId="{41949C66-45EC-41B0-B558-6C3162D60F57}" destId="{DF7E4C68-B704-498F-ACAE-42FC1121B1EE}" srcOrd="0" destOrd="0" presId="urn:microsoft.com/office/officeart/2005/8/layout/process5"/>
    <dgm:cxn modelId="{544D0CA5-36EC-41C3-ABB8-C543107CCA39}" type="presOf" srcId="{77F99BC2-D997-4B9C-B515-9BFB8150B843}" destId="{3373882C-772E-4536-810D-ACCB87B83724}" srcOrd="1" destOrd="0" presId="urn:microsoft.com/office/officeart/2005/8/layout/process5"/>
    <dgm:cxn modelId="{453E9F2A-31A2-4F8D-A894-652E4538EB38}" srcId="{41949C66-45EC-41B0-B558-6C3162D60F57}" destId="{03E0DD22-7E74-4365-9120-E2AE325621D1}" srcOrd="4" destOrd="0" parTransId="{CF51F503-1DC0-4991-91F1-5C21B8335794}" sibTransId="{77F99BC2-D997-4B9C-B515-9BFB8150B843}"/>
    <dgm:cxn modelId="{577944C8-C251-4FD6-A44D-0D5F65E4F109}" type="presParOf" srcId="{DF7E4C68-B704-498F-ACAE-42FC1121B1EE}" destId="{BF0997DB-A1F8-4D29-8876-F1920DAF1F01}" srcOrd="0" destOrd="0" presId="urn:microsoft.com/office/officeart/2005/8/layout/process5"/>
    <dgm:cxn modelId="{D22DF389-F4E1-4055-815A-FF9E13341065}" type="presParOf" srcId="{DF7E4C68-B704-498F-ACAE-42FC1121B1EE}" destId="{30E07063-FBD2-4006-B55F-812792D88FA6}" srcOrd="1" destOrd="0" presId="urn:microsoft.com/office/officeart/2005/8/layout/process5"/>
    <dgm:cxn modelId="{2ED4670A-EAE4-4CD4-AF19-0EE4272A7AA7}" type="presParOf" srcId="{30E07063-FBD2-4006-B55F-812792D88FA6}" destId="{2FD4C928-AA85-4D97-B6BE-291496BEE109}" srcOrd="0" destOrd="0" presId="urn:microsoft.com/office/officeart/2005/8/layout/process5"/>
    <dgm:cxn modelId="{A572E55C-154F-49FB-83A5-FE363EF0FE47}" type="presParOf" srcId="{DF7E4C68-B704-498F-ACAE-42FC1121B1EE}" destId="{E4BCE949-6455-46FB-A292-005DFFE0CAF9}" srcOrd="2" destOrd="0" presId="urn:microsoft.com/office/officeart/2005/8/layout/process5"/>
    <dgm:cxn modelId="{64B7A433-DCD6-465C-810B-E931224C48E1}" type="presParOf" srcId="{DF7E4C68-B704-498F-ACAE-42FC1121B1EE}" destId="{44A08E31-F01F-4972-9F2C-74EF10E097AA}" srcOrd="3" destOrd="0" presId="urn:microsoft.com/office/officeart/2005/8/layout/process5"/>
    <dgm:cxn modelId="{47242E27-22EC-426F-944A-0E5771DD2831}" type="presParOf" srcId="{44A08E31-F01F-4972-9F2C-74EF10E097AA}" destId="{D77C476E-405B-4B90-A8E8-C36E9DD55B13}" srcOrd="0" destOrd="0" presId="urn:microsoft.com/office/officeart/2005/8/layout/process5"/>
    <dgm:cxn modelId="{2F961E23-EA77-4108-BEB2-1AEEA3C6CCB4}" type="presParOf" srcId="{DF7E4C68-B704-498F-ACAE-42FC1121B1EE}" destId="{FB7ECA19-9CFF-4FE1-AF70-CA6C8331FF70}" srcOrd="4" destOrd="0" presId="urn:microsoft.com/office/officeart/2005/8/layout/process5"/>
    <dgm:cxn modelId="{523056A6-F9DC-477D-A788-3735087BF6DB}" type="presParOf" srcId="{DF7E4C68-B704-498F-ACAE-42FC1121B1EE}" destId="{384E6555-702E-4695-801D-1A1DC8310805}" srcOrd="5" destOrd="0" presId="urn:microsoft.com/office/officeart/2005/8/layout/process5"/>
    <dgm:cxn modelId="{4B3CC4E7-9330-4AF3-AD97-94CCCF675E62}" type="presParOf" srcId="{384E6555-702E-4695-801D-1A1DC8310805}" destId="{C15DEDE1-D70B-49B0-8AED-3F77846DCEAB}" srcOrd="0" destOrd="0" presId="urn:microsoft.com/office/officeart/2005/8/layout/process5"/>
    <dgm:cxn modelId="{6220CFC0-B796-45F5-8846-87B4D3AC98F6}" type="presParOf" srcId="{DF7E4C68-B704-498F-ACAE-42FC1121B1EE}" destId="{06BC7875-60CD-4077-9F10-8BF552AC381F}" srcOrd="6" destOrd="0" presId="urn:microsoft.com/office/officeart/2005/8/layout/process5"/>
    <dgm:cxn modelId="{BEC4B3BD-1D4E-414F-8FE0-C98F756F21A0}" type="presParOf" srcId="{DF7E4C68-B704-498F-ACAE-42FC1121B1EE}" destId="{01821F7D-0A77-48A0-9911-84668B8CC12A}" srcOrd="7" destOrd="0" presId="urn:microsoft.com/office/officeart/2005/8/layout/process5"/>
    <dgm:cxn modelId="{689760AF-11F3-45F1-B36B-ADE01B2353E8}" type="presParOf" srcId="{01821F7D-0A77-48A0-9911-84668B8CC12A}" destId="{96C3FA22-D58A-4167-B257-04E379014DC3}" srcOrd="0" destOrd="0" presId="urn:microsoft.com/office/officeart/2005/8/layout/process5"/>
    <dgm:cxn modelId="{86AF6B91-A741-4072-8F34-F601DE2ED6F8}" type="presParOf" srcId="{DF7E4C68-B704-498F-ACAE-42FC1121B1EE}" destId="{6F1FA559-48AD-4AF2-89D8-F56AA06C6608}" srcOrd="8" destOrd="0" presId="urn:microsoft.com/office/officeart/2005/8/layout/process5"/>
    <dgm:cxn modelId="{CB45A103-328B-461E-A6EA-3DB16C838F6D}" type="presParOf" srcId="{DF7E4C68-B704-498F-ACAE-42FC1121B1EE}" destId="{3C1F64EB-8E78-4405-9099-494A2764D392}" srcOrd="9" destOrd="0" presId="urn:microsoft.com/office/officeart/2005/8/layout/process5"/>
    <dgm:cxn modelId="{B8A8B008-3677-4CE8-B09F-095CFAF8C960}" type="presParOf" srcId="{3C1F64EB-8E78-4405-9099-494A2764D392}" destId="{3373882C-772E-4536-810D-ACCB87B83724}" srcOrd="0" destOrd="0" presId="urn:microsoft.com/office/officeart/2005/8/layout/process5"/>
    <dgm:cxn modelId="{5C1536F3-8C2F-487B-B36D-25332C9E7592}" type="presParOf" srcId="{DF7E4C68-B704-498F-ACAE-42FC1121B1EE}" destId="{7B5F229B-2322-431E-BC87-FCD611F1C01A}" srcOrd="10" destOrd="0" presId="urn:microsoft.com/office/officeart/2005/8/layout/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5F4E9B-B4CC-46B6-8F20-8BCEDE90EF46}" type="doc">
      <dgm:prSet loTypeId="urn:microsoft.com/office/officeart/2005/8/layout/l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A3938E0-DED0-4E23-919D-FCB6CF682D79}">
      <dgm:prSet phldrT="[Κείμενο]"/>
      <dgm:spPr/>
      <dgm:t>
        <a:bodyPr/>
        <a:lstStyle/>
        <a:p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1. Τεχνολογικό </a:t>
          </a:r>
          <a:endParaRPr lang="el-GR" dirty="0"/>
        </a:p>
      </dgm:t>
    </dgm:pt>
    <dgm:pt modelId="{87D68442-072A-4FE1-97A4-7D0B44E2F82E}" type="parTrans" cxnId="{01D99627-A01C-4DB8-8B79-032C61A41642}">
      <dgm:prSet/>
      <dgm:spPr/>
      <dgm:t>
        <a:bodyPr/>
        <a:lstStyle/>
        <a:p>
          <a:endParaRPr lang="el-GR"/>
        </a:p>
      </dgm:t>
    </dgm:pt>
    <dgm:pt modelId="{60E9CC2C-6538-4192-931F-89A30BDE2477}" type="sibTrans" cxnId="{01D99627-A01C-4DB8-8B79-032C61A41642}">
      <dgm:prSet/>
      <dgm:spPr/>
      <dgm:t>
        <a:bodyPr/>
        <a:lstStyle/>
        <a:p>
          <a:endParaRPr lang="el-GR"/>
        </a:p>
      </dgm:t>
    </dgm:pt>
    <dgm:pt modelId="{856CF44C-21C7-4412-8236-CAB287A3F3FD}">
      <dgm:prSet phldrT="[Κείμενο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2. Ολιστικό</a:t>
          </a:r>
          <a:endParaRPr lang="el-GR" dirty="0"/>
        </a:p>
      </dgm:t>
    </dgm:pt>
    <dgm:pt modelId="{CF621CBC-3FC6-4B1F-8A75-44C9F2593704}" type="parTrans" cxnId="{CC9564DC-DD74-4994-849A-61B5223039BD}">
      <dgm:prSet/>
      <dgm:spPr/>
      <dgm:t>
        <a:bodyPr/>
        <a:lstStyle/>
        <a:p>
          <a:endParaRPr lang="el-GR"/>
        </a:p>
      </dgm:t>
    </dgm:pt>
    <dgm:pt modelId="{B1A2D493-C478-4CFA-A990-E01225F73896}" type="sibTrans" cxnId="{CC9564DC-DD74-4994-849A-61B5223039BD}">
      <dgm:prSet/>
      <dgm:spPr/>
      <dgm:t>
        <a:bodyPr/>
        <a:lstStyle/>
        <a:p>
          <a:endParaRPr lang="el-GR"/>
        </a:p>
      </dgm:t>
    </dgm:pt>
    <dgm:pt modelId="{66229EB6-EB69-4675-BA56-E57ABFD3DE5E}">
      <dgm:prSet phldrT="[Κείμενο]"/>
      <dgm:spPr/>
      <dgm:t>
        <a:bodyPr/>
        <a:lstStyle/>
        <a:p>
          <a:pPr algn="l"/>
          <a:r>
            <a:rPr lang="el-GR" dirty="0" smtClean="0"/>
            <a:t>- δίνει μεγαλύτερη σημασία στην        τεχνολογία των </a:t>
          </a:r>
          <a:r>
            <a:rPr lang="el-GR" dirty="0" smtClean="0"/>
            <a:t>ΗΥ και στην εκμάθηση της λειτουργίας τους</a:t>
          </a:r>
          <a:endParaRPr lang="el-GR" dirty="0" smtClean="0"/>
        </a:p>
        <a:p>
          <a:pPr algn="l"/>
          <a:r>
            <a:rPr lang="el-GR" dirty="0" smtClean="0"/>
            <a:t>-θεωρεί ότι  η χρήση τους θα είναι αρίστη</a:t>
          </a:r>
        </a:p>
        <a:p>
          <a:pPr algn="l"/>
          <a:r>
            <a:rPr lang="el-GR" dirty="0" smtClean="0"/>
            <a:t>- Κυριάρχησε την δεκαετία 1970 στις πιο ψηλές βαθμίδες εκπαίδευσης</a:t>
          </a:r>
        </a:p>
        <a:p>
          <a:pPr algn="l"/>
          <a:r>
            <a:rPr lang="el-GR" dirty="0" smtClean="0"/>
            <a:t>-Εισαγωγή του μαθήματος πληροφορικής στα σχολεία. </a:t>
          </a:r>
          <a:endParaRPr lang="el-GR" dirty="0"/>
        </a:p>
      </dgm:t>
    </dgm:pt>
    <dgm:pt modelId="{DF65633E-D8DF-4A7A-9CC7-1D7E1AD99F5F}" type="parTrans" cxnId="{CDF4D7E2-5CF8-455A-A888-039CE324AFE5}">
      <dgm:prSet/>
      <dgm:spPr/>
      <dgm:t>
        <a:bodyPr/>
        <a:lstStyle/>
        <a:p>
          <a:endParaRPr lang="el-GR"/>
        </a:p>
      </dgm:t>
    </dgm:pt>
    <dgm:pt modelId="{0976B23F-7C96-4F49-92F6-8D973ACE9659}" type="sibTrans" cxnId="{CDF4D7E2-5CF8-455A-A888-039CE324AFE5}">
      <dgm:prSet/>
      <dgm:spPr/>
      <dgm:t>
        <a:bodyPr/>
        <a:lstStyle/>
        <a:p>
          <a:endParaRPr lang="el-GR"/>
        </a:p>
      </dgm:t>
    </dgm:pt>
    <dgm:pt modelId="{3BE795CA-4E8B-4B0B-974E-9B8AEE7491AC}">
      <dgm:prSet phldrT="[Κείμενο]"/>
      <dgm:spPr/>
      <dgm:t>
        <a:bodyPr/>
        <a:lstStyle/>
        <a:p>
          <a:pPr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0" u="none" dirty="0" smtClean="0">
              <a:ea typeface="Verdana" pitchFamily="34" charset="0"/>
              <a:cs typeface="Verdana" pitchFamily="34" charset="0"/>
            </a:rPr>
            <a:t>-δίνει </a:t>
          </a:r>
          <a:r>
            <a:rPr lang="el-GR" b="0" u="none" dirty="0" smtClean="0">
              <a:ea typeface="Verdana" pitchFamily="34" charset="0"/>
              <a:cs typeface="Verdana" pitchFamily="34" charset="0"/>
            </a:rPr>
            <a:t>σημασία στην </a:t>
          </a:r>
          <a:r>
            <a:rPr lang="el-GR" b="0" u="none" dirty="0" err="1" smtClean="0">
              <a:ea typeface="Verdana" pitchFamily="34" charset="0"/>
              <a:cs typeface="Verdana" pitchFamily="34" charset="0"/>
            </a:rPr>
            <a:t>διαθεματική</a:t>
          </a:r>
          <a:r>
            <a:rPr lang="el-GR" b="0" u="none" dirty="0" smtClean="0">
              <a:ea typeface="Verdana" pitchFamily="34" charset="0"/>
              <a:cs typeface="Verdana" pitchFamily="34" charset="0"/>
            </a:rPr>
            <a:t> και ολιστική προσέγγιση της γνώσης </a:t>
          </a:r>
        </a:p>
        <a:p>
          <a:pPr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0" u="none" dirty="0" smtClean="0">
              <a:ea typeface="Verdana" pitchFamily="34" charset="0"/>
              <a:cs typeface="Verdana" pitchFamily="34" charset="0"/>
            </a:rPr>
            <a:t>- Η ενσωμάτωση της τεχνολογίας γίνεται σταδιακά σε όλα τα γνωστικά αντικείμενα</a:t>
          </a:r>
        </a:p>
        <a:p>
          <a:pPr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0" u="none" dirty="0" smtClean="0">
              <a:ea typeface="Verdana" pitchFamily="34" charset="0"/>
              <a:cs typeface="Verdana" pitchFamily="34" charset="0"/>
            </a:rPr>
            <a:t>-Διασπορά της χρήσης των ΤΠΕ σε όλο το πρόγραμμα σπουδών</a:t>
          </a:r>
        </a:p>
        <a:p>
          <a:pPr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0" u="none" dirty="0" smtClean="0">
              <a:ea typeface="Verdana" pitchFamily="34" charset="0"/>
              <a:cs typeface="Verdana" pitchFamily="34" charset="0"/>
            </a:rPr>
            <a:t>-Την περίοδο αυτό προκαλούνται μεγάλες ανατροπές στο εκπαιδευτικό σύστημα</a:t>
          </a:r>
        </a:p>
      </dgm:t>
    </dgm:pt>
    <dgm:pt modelId="{9EED7054-6764-4CA7-88E6-D490C0B8BC89}" type="parTrans" cxnId="{E3B43A1C-A67D-4B8D-A32C-E14E7B0D0601}">
      <dgm:prSet/>
      <dgm:spPr/>
      <dgm:t>
        <a:bodyPr/>
        <a:lstStyle/>
        <a:p>
          <a:endParaRPr lang="el-GR"/>
        </a:p>
      </dgm:t>
    </dgm:pt>
    <dgm:pt modelId="{3E388D4A-8C78-4B55-A42B-93638408CB85}" type="sibTrans" cxnId="{E3B43A1C-A67D-4B8D-A32C-E14E7B0D0601}">
      <dgm:prSet/>
      <dgm:spPr/>
      <dgm:t>
        <a:bodyPr/>
        <a:lstStyle/>
        <a:p>
          <a:endParaRPr lang="el-GR"/>
        </a:p>
      </dgm:t>
    </dgm:pt>
    <dgm:pt modelId="{42B88446-CD64-4DAF-950E-FEA7647078B4}">
      <dgm:prSet/>
      <dgm:spPr/>
      <dgm:t>
        <a:bodyPr/>
        <a:lstStyle/>
        <a:p>
          <a:pPr algn="l"/>
          <a:r>
            <a:rPr lang="el-GR" b="0" u="none" dirty="0" smtClean="0">
              <a:ea typeface="Verdana" pitchFamily="34" charset="0"/>
              <a:cs typeface="Verdana" pitchFamily="34" charset="0"/>
            </a:rPr>
            <a:t>-αποτελεί </a:t>
          </a:r>
          <a:r>
            <a:rPr lang="el-GR" b="0" u="none" dirty="0" smtClean="0">
              <a:ea typeface="Verdana" pitchFamily="34" charset="0"/>
              <a:cs typeface="Verdana" pitchFamily="34" charset="0"/>
            </a:rPr>
            <a:t>ένα συνδυασμό των </a:t>
          </a:r>
          <a:r>
            <a:rPr lang="el-GR" b="0" u="none" dirty="0" smtClean="0">
              <a:ea typeface="Verdana" pitchFamily="34" charset="0"/>
              <a:cs typeface="Verdana" pitchFamily="34" charset="0"/>
            </a:rPr>
            <a:t>δυο άλλων μοντέλων πιο «εφικτό»</a:t>
          </a:r>
        </a:p>
        <a:p>
          <a:r>
            <a:rPr lang="el-GR" b="0" u="none" dirty="0" smtClean="0">
              <a:ea typeface="Verdana" pitchFamily="34" charset="0"/>
              <a:cs typeface="Verdana" pitchFamily="34" charset="0"/>
            </a:rPr>
            <a:t>-Συνδυασμένη  διδασκαλία μαθημάτων "αμιγούς" πληροφορικής και την προοδευτική ένταξη της χρήσης των ΤΠΕ ως μέσο στήριξης της μαθησιακής διαδικασίας στα διάφορα γνωστικά αντικείμενα του προγράμματος σπουδών.</a:t>
          </a:r>
        </a:p>
        <a:p>
          <a:r>
            <a:rPr lang="el-GR" b="0" u="none" dirty="0" smtClean="0">
              <a:ea typeface="Verdana" pitchFamily="34" charset="0"/>
              <a:cs typeface="Verdana" pitchFamily="34" charset="0"/>
            </a:rPr>
            <a:t>-Πολύ σημαντική η επιμόρφωση</a:t>
          </a:r>
        </a:p>
      </dgm:t>
    </dgm:pt>
    <dgm:pt modelId="{E06C4954-D43E-4B79-ACF6-85EA5D0C0747}" type="parTrans" cxnId="{D0864B6D-9293-4BE2-A3E1-DEC9A640A32D}">
      <dgm:prSet/>
      <dgm:spPr/>
      <dgm:t>
        <a:bodyPr/>
        <a:lstStyle/>
        <a:p>
          <a:endParaRPr lang="el-GR"/>
        </a:p>
      </dgm:t>
    </dgm:pt>
    <dgm:pt modelId="{71AA157A-8C18-408F-BA64-9F6CDE75AF2D}" type="sibTrans" cxnId="{D0864B6D-9293-4BE2-A3E1-DEC9A640A32D}">
      <dgm:prSet/>
      <dgm:spPr/>
      <dgm:t>
        <a:bodyPr/>
        <a:lstStyle/>
        <a:p>
          <a:endParaRPr lang="el-GR"/>
        </a:p>
      </dgm:t>
    </dgm:pt>
    <dgm:pt modelId="{A8E602F6-E4B6-48BC-B120-2378CFA5A3DA}">
      <dgm:prSet/>
      <dgm:spPr/>
      <dgm:t>
        <a:bodyPr/>
        <a:lstStyle/>
        <a:p>
          <a:r>
            <a:rPr lang="el-GR" u="none" dirty="0" smtClean="0">
              <a:effectLst>
                <a:outerShdw blurRad="38100" dist="38100" dir="2700000" algn="tl">
                  <a:srgbClr val="C0C0C0"/>
                </a:outerShdw>
              </a:effectLst>
            </a:rPr>
            <a:t>3. Πραγματολογικό</a:t>
          </a:r>
          <a:endParaRPr lang="el-GR" dirty="0"/>
        </a:p>
      </dgm:t>
    </dgm:pt>
    <dgm:pt modelId="{21D28E1B-D6AF-4489-9033-235FAD294374}" type="sibTrans" cxnId="{A5702623-CC13-4599-8343-4F9CBF6EBBB5}">
      <dgm:prSet/>
      <dgm:spPr/>
      <dgm:t>
        <a:bodyPr/>
        <a:lstStyle/>
        <a:p>
          <a:endParaRPr lang="el-GR"/>
        </a:p>
      </dgm:t>
    </dgm:pt>
    <dgm:pt modelId="{0D5A02D4-96D8-4C39-B65B-04C224ECE5EC}" type="parTrans" cxnId="{A5702623-CC13-4599-8343-4F9CBF6EBBB5}">
      <dgm:prSet/>
      <dgm:spPr/>
      <dgm:t>
        <a:bodyPr/>
        <a:lstStyle/>
        <a:p>
          <a:endParaRPr lang="el-GR"/>
        </a:p>
      </dgm:t>
    </dgm:pt>
    <dgm:pt modelId="{D1741F5F-2C35-40D0-899F-408CFA336FA6}" type="pres">
      <dgm:prSet presAssocID="{345F4E9B-B4CC-46B6-8F20-8BCEDE90E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5D547E4-99E9-4BBE-8911-73CE349B07D3}" type="pres">
      <dgm:prSet presAssocID="{0A3938E0-DED0-4E23-919D-FCB6CF682D79}" presName="vertFlow" presStyleCnt="0"/>
      <dgm:spPr/>
    </dgm:pt>
    <dgm:pt modelId="{99951E47-915A-4B2A-948D-0A8DF7E11F76}" type="pres">
      <dgm:prSet presAssocID="{0A3938E0-DED0-4E23-919D-FCB6CF682D79}" presName="header" presStyleLbl="node1" presStyleIdx="0" presStyleCnt="3"/>
      <dgm:spPr/>
      <dgm:t>
        <a:bodyPr/>
        <a:lstStyle/>
        <a:p>
          <a:endParaRPr lang="el-GR"/>
        </a:p>
      </dgm:t>
    </dgm:pt>
    <dgm:pt modelId="{FF3420DE-5F1D-40A1-88C3-E5FD311E4E55}" type="pres">
      <dgm:prSet presAssocID="{DF65633E-D8DF-4A7A-9CC7-1D7E1AD99F5F}" presName="parTrans" presStyleLbl="sibTrans2D1" presStyleIdx="0" presStyleCnt="3"/>
      <dgm:spPr/>
      <dgm:t>
        <a:bodyPr/>
        <a:lstStyle/>
        <a:p>
          <a:endParaRPr lang="el-GR"/>
        </a:p>
      </dgm:t>
    </dgm:pt>
    <dgm:pt modelId="{7031DA8B-4F2F-40D5-954B-A26DDE5F6E1F}" type="pres">
      <dgm:prSet presAssocID="{66229EB6-EB69-4675-BA56-E57ABFD3DE5E}" presName="child" presStyleLbl="alignAccFollowNode1" presStyleIdx="0" presStyleCnt="3" custScaleY="41942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5CED10-7B37-4C1A-BACF-7B14268727E1}" type="pres">
      <dgm:prSet presAssocID="{0A3938E0-DED0-4E23-919D-FCB6CF682D79}" presName="hSp" presStyleCnt="0"/>
      <dgm:spPr/>
    </dgm:pt>
    <dgm:pt modelId="{273EE387-5FFC-4B24-8F35-68C27AF688E7}" type="pres">
      <dgm:prSet presAssocID="{856CF44C-21C7-4412-8236-CAB287A3F3FD}" presName="vertFlow" presStyleCnt="0"/>
      <dgm:spPr/>
    </dgm:pt>
    <dgm:pt modelId="{44E332E4-FFF9-478C-B68E-5869D20CF362}" type="pres">
      <dgm:prSet presAssocID="{856CF44C-21C7-4412-8236-CAB287A3F3FD}" presName="header" presStyleLbl="node1" presStyleIdx="1" presStyleCnt="3"/>
      <dgm:spPr/>
      <dgm:t>
        <a:bodyPr/>
        <a:lstStyle/>
        <a:p>
          <a:endParaRPr lang="el-GR"/>
        </a:p>
      </dgm:t>
    </dgm:pt>
    <dgm:pt modelId="{F894A51E-E877-4608-AA21-67DF1B1938B3}" type="pres">
      <dgm:prSet presAssocID="{9EED7054-6764-4CA7-88E6-D490C0B8BC89}" presName="parTrans" presStyleLbl="sibTrans2D1" presStyleIdx="1" presStyleCnt="3"/>
      <dgm:spPr/>
      <dgm:t>
        <a:bodyPr/>
        <a:lstStyle/>
        <a:p>
          <a:endParaRPr lang="el-GR"/>
        </a:p>
      </dgm:t>
    </dgm:pt>
    <dgm:pt modelId="{A0E39F1D-24EF-4C3C-8DE6-8E4B67DC6FC4}" type="pres">
      <dgm:prSet presAssocID="{3BE795CA-4E8B-4B0B-974E-9B8AEE7491AC}" presName="child" presStyleLbl="alignAccFollowNode1" presStyleIdx="1" presStyleCnt="3" custScaleY="41942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DE0FDB-4E9A-4981-88BE-1734283F5F90}" type="pres">
      <dgm:prSet presAssocID="{856CF44C-21C7-4412-8236-CAB287A3F3FD}" presName="hSp" presStyleCnt="0"/>
      <dgm:spPr/>
    </dgm:pt>
    <dgm:pt modelId="{A1B1D46E-B5FF-41CB-9B27-7A47ABAA906D}" type="pres">
      <dgm:prSet presAssocID="{A8E602F6-E4B6-48BC-B120-2378CFA5A3DA}" presName="vertFlow" presStyleCnt="0"/>
      <dgm:spPr/>
    </dgm:pt>
    <dgm:pt modelId="{3A501D08-6427-4C32-9B5A-2C771964F545}" type="pres">
      <dgm:prSet presAssocID="{A8E602F6-E4B6-48BC-B120-2378CFA5A3DA}" presName="header" presStyleLbl="node1" presStyleIdx="2" presStyleCnt="3"/>
      <dgm:spPr/>
      <dgm:t>
        <a:bodyPr/>
        <a:lstStyle/>
        <a:p>
          <a:endParaRPr lang="el-GR"/>
        </a:p>
      </dgm:t>
    </dgm:pt>
    <dgm:pt modelId="{4BBC628D-212B-465C-A606-BDA186661431}" type="pres">
      <dgm:prSet presAssocID="{E06C4954-D43E-4B79-ACF6-85EA5D0C0747}" presName="parTrans" presStyleLbl="sibTrans2D1" presStyleIdx="2" presStyleCnt="3"/>
      <dgm:spPr/>
      <dgm:t>
        <a:bodyPr/>
        <a:lstStyle/>
        <a:p>
          <a:endParaRPr lang="el-GR"/>
        </a:p>
      </dgm:t>
    </dgm:pt>
    <dgm:pt modelId="{E4D46212-84CE-4F74-815C-A66096CF3A86}" type="pres">
      <dgm:prSet presAssocID="{42B88446-CD64-4DAF-950E-FEA7647078B4}" presName="child" presStyleLbl="alignAccFollowNode1" presStyleIdx="2" presStyleCnt="3" custScaleY="41942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DF4D7E2-5CF8-455A-A888-039CE324AFE5}" srcId="{0A3938E0-DED0-4E23-919D-FCB6CF682D79}" destId="{66229EB6-EB69-4675-BA56-E57ABFD3DE5E}" srcOrd="0" destOrd="0" parTransId="{DF65633E-D8DF-4A7A-9CC7-1D7E1AD99F5F}" sibTransId="{0976B23F-7C96-4F49-92F6-8D973ACE9659}"/>
    <dgm:cxn modelId="{ABC96E5E-6363-4114-9728-91887ACD6385}" type="presOf" srcId="{A8E602F6-E4B6-48BC-B120-2378CFA5A3DA}" destId="{3A501D08-6427-4C32-9B5A-2C771964F545}" srcOrd="0" destOrd="0" presId="urn:microsoft.com/office/officeart/2005/8/layout/lProcess1"/>
    <dgm:cxn modelId="{EEC4CCB5-AA9F-4C1C-8316-D0220DAD2B8F}" type="presOf" srcId="{856CF44C-21C7-4412-8236-CAB287A3F3FD}" destId="{44E332E4-FFF9-478C-B68E-5869D20CF362}" srcOrd="0" destOrd="0" presId="urn:microsoft.com/office/officeart/2005/8/layout/lProcess1"/>
    <dgm:cxn modelId="{01D99627-A01C-4DB8-8B79-032C61A41642}" srcId="{345F4E9B-B4CC-46B6-8F20-8BCEDE90EF46}" destId="{0A3938E0-DED0-4E23-919D-FCB6CF682D79}" srcOrd="0" destOrd="0" parTransId="{87D68442-072A-4FE1-97A4-7D0B44E2F82E}" sibTransId="{60E9CC2C-6538-4192-931F-89A30BDE2477}"/>
    <dgm:cxn modelId="{9B077223-88F8-43B3-BB38-A19093BA8A10}" type="presOf" srcId="{3BE795CA-4E8B-4B0B-974E-9B8AEE7491AC}" destId="{A0E39F1D-24EF-4C3C-8DE6-8E4B67DC6FC4}" srcOrd="0" destOrd="0" presId="urn:microsoft.com/office/officeart/2005/8/layout/lProcess1"/>
    <dgm:cxn modelId="{DC99B488-E805-457E-8FE7-AD0997675C9D}" type="presOf" srcId="{345F4E9B-B4CC-46B6-8F20-8BCEDE90EF46}" destId="{D1741F5F-2C35-40D0-899F-408CFA336FA6}" srcOrd="0" destOrd="0" presId="urn:microsoft.com/office/officeart/2005/8/layout/lProcess1"/>
    <dgm:cxn modelId="{333DCF2D-4D45-4E74-A198-E0309C1F9745}" type="presOf" srcId="{E06C4954-D43E-4B79-ACF6-85EA5D0C0747}" destId="{4BBC628D-212B-465C-A606-BDA186661431}" srcOrd="0" destOrd="0" presId="urn:microsoft.com/office/officeart/2005/8/layout/lProcess1"/>
    <dgm:cxn modelId="{D51CBE16-44CB-474A-920E-AFFCB62639AB}" type="presOf" srcId="{0A3938E0-DED0-4E23-919D-FCB6CF682D79}" destId="{99951E47-915A-4B2A-948D-0A8DF7E11F76}" srcOrd="0" destOrd="0" presId="urn:microsoft.com/office/officeart/2005/8/layout/lProcess1"/>
    <dgm:cxn modelId="{BC4FAFE9-2371-474A-B7F0-4137FDB105BD}" type="presOf" srcId="{42B88446-CD64-4DAF-950E-FEA7647078B4}" destId="{E4D46212-84CE-4F74-815C-A66096CF3A86}" srcOrd="0" destOrd="0" presId="urn:microsoft.com/office/officeart/2005/8/layout/lProcess1"/>
    <dgm:cxn modelId="{E3B43A1C-A67D-4B8D-A32C-E14E7B0D0601}" srcId="{856CF44C-21C7-4412-8236-CAB287A3F3FD}" destId="{3BE795CA-4E8B-4B0B-974E-9B8AEE7491AC}" srcOrd="0" destOrd="0" parTransId="{9EED7054-6764-4CA7-88E6-D490C0B8BC89}" sibTransId="{3E388D4A-8C78-4B55-A42B-93638408CB85}"/>
    <dgm:cxn modelId="{AAEE5F66-D7D5-4709-BED9-E9DB24299B2D}" type="presOf" srcId="{9EED7054-6764-4CA7-88E6-D490C0B8BC89}" destId="{F894A51E-E877-4608-AA21-67DF1B1938B3}" srcOrd="0" destOrd="0" presId="urn:microsoft.com/office/officeart/2005/8/layout/lProcess1"/>
    <dgm:cxn modelId="{A5702623-CC13-4599-8343-4F9CBF6EBBB5}" srcId="{345F4E9B-B4CC-46B6-8F20-8BCEDE90EF46}" destId="{A8E602F6-E4B6-48BC-B120-2378CFA5A3DA}" srcOrd="2" destOrd="0" parTransId="{0D5A02D4-96D8-4C39-B65B-04C224ECE5EC}" sibTransId="{21D28E1B-D6AF-4489-9033-235FAD294374}"/>
    <dgm:cxn modelId="{CC9564DC-DD74-4994-849A-61B5223039BD}" srcId="{345F4E9B-B4CC-46B6-8F20-8BCEDE90EF46}" destId="{856CF44C-21C7-4412-8236-CAB287A3F3FD}" srcOrd="1" destOrd="0" parTransId="{CF621CBC-3FC6-4B1F-8A75-44C9F2593704}" sibTransId="{B1A2D493-C478-4CFA-A990-E01225F73896}"/>
    <dgm:cxn modelId="{D0864B6D-9293-4BE2-A3E1-DEC9A640A32D}" srcId="{A8E602F6-E4B6-48BC-B120-2378CFA5A3DA}" destId="{42B88446-CD64-4DAF-950E-FEA7647078B4}" srcOrd="0" destOrd="0" parTransId="{E06C4954-D43E-4B79-ACF6-85EA5D0C0747}" sibTransId="{71AA157A-8C18-408F-BA64-9F6CDE75AF2D}"/>
    <dgm:cxn modelId="{38B178D2-933A-4E94-B09C-40010AF863E2}" type="presOf" srcId="{DF65633E-D8DF-4A7A-9CC7-1D7E1AD99F5F}" destId="{FF3420DE-5F1D-40A1-88C3-E5FD311E4E55}" srcOrd="0" destOrd="0" presId="urn:microsoft.com/office/officeart/2005/8/layout/lProcess1"/>
    <dgm:cxn modelId="{F93B5BE9-5C3B-4A17-8500-7B79A76F7F10}" type="presOf" srcId="{66229EB6-EB69-4675-BA56-E57ABFD3DE5E}" destId="{7031DA8B-4F2F-40D5-954B-A26DDE5F6E1F}" srcOrd="0" destOrd="0" presId="urn:microsoft.com/office/officeart/2005/8/layout/lProcess1"/>
    <dgm:cxn modelId="{653BEA81-734F-4A7F-AD10-AD86C529D42D}" type="presParOf" srcId="{D1741F5F-2C35-40D0-899F-408CFA336FA6}" destId="{C5D547E4-99E9-4BBE-8911-73CE349B07D3}" srcOrd="0" destOrd="0" presId="urn:microsoft.com/office/officeart/2005/8/layout/lProcess1"/>
    <dgm:cxn modelId="{08E7C105-6F1B-4152-96AE-F5B53CBB7159}" type="presParOf" srcId="{C5D547E4-99E9-4BBE-8911-73CE349B07D3}" destId="{99951E47-915A-4B2A-948D-0A8DF7E11F76}" srcOrd="0" destOrd="0" presId="urn:microsoft.com/office/officeart/2005/8/layout/lProcess1"/>
    <dgm:cxn modelId="{B21F35D1-5B26-4147-B55C-A16BAFB02F60}" type="presParOf" srcId="{C5D547E4-99E9-4BBE-8911-73CE349B07D3}" destId="{FF3420DE-5F1D-40A1-88C3-E5FD311E4E55}" srcOrd="1" destOrd="0" presId="urn:microsoft.com/office/officeart/2005/8/layout/lProcess1"/>
    <dgm:cxn modelId="{3E347C88-BD11-44BF-8B6E-88B44D0175B7}" type="presParOf" srcId="{C5D547E4-99E9-4BBE-8911-73CE349B07D3}" destId="{7031DA8B-4F2F-40D5-954B-A26DDE5F6E1F}" srcOrd="2" destOrd="0" presId="urn:microsoft.com/office/officeart/2005/8/layout/lProcess1"/>
    <dgm:cxn modelId="{0D348F61-B65E-4B9D-A6F6-E31AD877F0FE}" type="presParOf" srcId="{D1741F5F-2C35-40D0-899F-408CFA336FA6}" destId="{EC5CED10-7B37-4C1A-BACF-7B14268727E1}" srcOrd="1" destOrd="0" presId="urn:microsoft.com/office/officeart/2005/8/layout/lProcess1"/>
    <dgm:cxn modelId="{DCA75A34-9409-4D2C-9698-B42B3905332F}" type="presParOf" srcId="{D1741F5F-2C35-40D0-899F-408CFA336FA6}" destId="{273EE387-5FFC-4B24-8F35-68C27AF688E7}" srcOrd="2" destOrd="0" presId="urn:microsoft.com/office/officeart/2005/8/layout/lProcess1"/>
    <dgm:cxn modelId="{81EB2149-5EE0-4BDC-988C-EE24D2BC28EB}" type="presParOf" srcId="{273EE387-5FFC-4B24-8F35-68C27AF688E7}" destId="{44E332E4-FFF9-478C-B68E-5869D20CF362}" srcOrd="0" destOrd="0" presId="urn:microsoft.com/office/officeart/2005/8/layout/lProcess1"/>
    <dgm:cxn modelId="{88E88A52-837A-4861-BD50-A629B1610E62}" type="presParOf" srcId="{273EE387-5FFC-4B24-8F35-68C27AF688E7}" destId="{F894A51E-E877-4608-AA21-67DF1B1938B3}" srcOrd="1" destOrd="0" presId="urn:microsoft.com/office/officeart/2005/8/layout/lProcess1"/>
    <dgm:cxn modelId="{6EDBAAFC-7B55-4D36-B7C8-E30D02582902}" type="presParOf" srcId="{273EE387-5FFC-4B24-8F35-68C27AF688E7}" destId="{A0E39F1D-24EF-4C3C-8DE6-8E4B67DC6FC4}" srcOrd="2" destOrd="0" presId="urn:microsoft.com/office/officeart/2005/8/layout/lProcess1"/>
    <dgm:cxn modelId="{94E46E7F-6C28-42FE-BBDC-57D65269AA59}" type="presParOf" srcId="{D1741F5F-2C35-40D0-899F-408CFA336FA6}" destId="{34DE0FDB-4E9A-4981-88BE-1734283F5F90}" srcOrd="3" destOrd="0" presId="urn:microsoft.com/office/officeart/2005/8/layout/lProcess1"/>
    <dgm:cxn modelId="{AA76E45F-9D67-4075-9331-24C2EFAAAD49}" type="presParOf" srcId="{D1741F5F-2C35-40D0-899F-408CFA336FA6}" destId="{A1B1D46E-B5FF-41CB-9B27-7A47ABAA906D}" srcOrd="4" destOrd="0" presId="urn:microsoft.com/office/officeart/2005/8/layout/lProcess1"/>
    <dgm:cxn modelId="{F162C013-A556-4542-B2E7-2F6322845FFA}" type="presParOf" srcId="{A1B1D46E-B5FF-41CB-9B27-7A47ABAA906D}" destId="{3A501D08-6427-4C32-9B5A-2C771964F545}" srcOrd="0" destOrd="0" presId="urn:microsoft.com/office/officeart/2005/8/layout/lProcess1"/>
    <dgm:cxn modelId="{6734B048-2335-4774-BE9D-CD11BC39D630}" type="presParOf" srcId="{A1B1D46E-B5FF-41CB-9B27-7A47ABAA906D}" destId="{4BBC628D-212B-465C-A606-BDA186661431}" srcOrd="1" destOrd="0" presId="urn:microsoft.com/office/officeart/2005/8/layout/lProcess1"/>
    <dgm:cxn modelId="{5F26ED37-67CD-4CF4-B3BA-E92C4EA7F686}" type="presParOf" srcId="{A1B1D46E-B5FF-41CB-9B27-7A47ABAA906D}" destId="{E4D46212-84CE-4F74-815C-A66096CF3A86}" srcOrd="2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t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D87EF78-2316-479B-A882-250DA6151B2D}" type="datetime1">
              <a:rPr lang="el-GR"/>
              <a:pPr>
                <a:defRPr/>
              </a:pPr>
              <a:t>28/10/2011</a:t>
            </a:fld>
            <a:endParaRPr lang="el-G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b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37895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E398E3-7B5D-4EFB-A5C6-9A1A56181F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t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3648AD-D6FC-4D08-AB55-E8D67FB92D88}" type="datetime1">
              <a:rPr lang="el-GR"/>
              <a:pPr>
                <a:defRPr/>
              </a:pPr>
              <a:t>28/10/2011</a:t>
            </a:fld>
            <a:endParaRPr lang="el-G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1063"/>
            <a:ext cx="5437187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b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37895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8" tIns="45528" rIns="91058" bIns="45528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67DFF5-3B36-483F-A47E-9139ACC62A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82B4C-C8AC-48B9-B4D6-916E65A04F5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19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20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23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24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25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26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27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28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9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57070D-0FBC-445C-B129-078A5F641AD1}" type="slidenum">
              <a:rPr lang="el-GR" smtClean="0"/>
              <a:pPr>
                <a:defRPr/>
              </a:pPr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5C66B-46E9-41A1-8398-315B42E87983}" type="slidenum">
              <a:rPr lang="el-GR" smtClean="0"/>
              <a:pPr>
                <a:defRPr/>
              </a:pPr>
              <a:t>18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07118-3D08-4146-85A2-70F1BC250EF3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7D58-5A5D-4A84-A7CA-82236A3F7722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45B62-CAA4-434D-B711-E599EA2822B4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8EB09-27B5-423B-92F1-A4CE745EFF35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4FFA3-5C51-401B-AF74-B3DD701DFA70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728FE-2A66-478E-8F3A-E063836AA0B3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C52E8-D6B6-445F-9106-044E5188FB86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1B8BF-D102-4C4B-A87B-198F11EBA794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25E4C-1126-4D08-969C-D56561EC670F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57150" cmpd="thickThin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l-GR">
              <a:cs typeface="+mn-cs"/>
            </a:endParaRP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l-GR">
              <a:cs typeface="+mn-cs"/>
            </a:endParaRPr>
          </a:p>
        </p:txBody>
      </p:sp>
      <p:sp>
        <p:nvSpPr>
          <p:cNvPr id="9" name="Rectangle 32"/>
          <p:cNvSpPr>
            <a:spLocks noChangeArrowheads="1"/>
          </p:cNvSpPr>
          <p:nvPr userDrawn="1"/>
        </p:nvSpPr>
        <p:spPr bwMode="auto">
          <a:xfrm>
            <a:off x="34925" y="6499225"/>
            <a:ext cx="61372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l-GR" sz="1000" u="none">
                <a:solidFill>
                  <a:srgbClr val="CAC108"/>
                </a:solidFill>
                <a:latin typeface="Arial" charset="0"/>
                <a:cs typeface="+mn-cs"/>
              </a:rPr>
              <a:t>Διαχείριση Γνώσης και Ικανοτήτων</a:t>
            </a:r>
          </a:p>
          <a:p>
            <a:pPr>
              <a:defRPr/>
            </a:pPr>
            <a:r>
              <a:rPr lang="el-GR" sz="1000" u="none">
                <a:solidFill>
                  <a:srgbClr val="CAC108"/>
                </a:solidFill>
                <a:cs typeface="+mn-cs"/>
              </a:rPr>
              <a:t>&lt;Ονοματεπώνυμο Φοιτητή&gt; &lt;ΑΜ&gt;</a:t>
            </a:r>
          </a:p>
        </p:txBody>
      </p:sp>
      <p:pic>
        <p:nvPicPr>
          <p:cNvPr id="10" name="Picture 42" descr="head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771366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ject 28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44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ject 3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A02E9-6578-4589-A2BC-4E0F64CCF1C7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D4F81-A3B5-4C8D-8DA4-0438E4C372AD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EB006-661B-4536-9FBA-28C9EB988E64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9E035-A3F2-43F8-82BC-D44F8EE64F05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F5307-83AD-4A2E-8EBF-125F8F52D123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EBD4-4142-4BBD-94D1-7E69399A5B10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FD276-ECD2-479B-B7CD-50CCE81932E1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85AA9-B30C-446E-BC9A-2F6E4F0D0A10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740C1-B18F-4BD7-BA5D-FF2F4D633AE2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F22D6-8502-4EE9-B46B-3F9E0AB40EF5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1D4C0-1A64-45FF-B1C8-DE9F3E43643C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7C11E-3D42-4A17-982F-A423568ACBEA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82AE5C-CA8F-445E-946E-721C3256A2CB}" type="datetime1">
              <a:rPr lang="en-US" smtClean="0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F6486B-FFDE-4DC0-B757-C40A1203B881}" type="slidenum">
              <a:rPr lang="en-US" smtClean="0"/>
              <a:pPr>
                <a:defRPr/>
              </a:pPr>
              <a:t>‹#›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57150" cmpd="thickThin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l-GR">
              <a:cs typeface="+mn-cs"/>
            </a:endParaRP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l-GR">
              <a:cs typeface="+mn-cs"/>
            </a:endParaRPr>
          </a:p>
        </p:txBody>
      </p:sp>
      <p:sp>
        <p:nvSpPr>
          <p:cNvPr id="9" name="Rectangle 32"/>
          <p:cNvSpPr>
            <a:spLocks noChangeArrowheads="1"/>
          </p:cNvSpPr>
          <p:nvPr userDrawn="1"/>
        </p:nvSpPr>
        <p:spPr bwMode="auto">
          <a:xfrm>
            <a:off x="34925" y="6499225"/>
            <a:ext cx="61372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l-GR" sz="1000" u="none">
                <a:solidFill>
                  <a:srgbClr val="CAC108"/>
                </a:solidFill>
                <a:latin typeface="Arial" charset="0"/>
                <a:cs typeface="+mn-cs"/>
              </a:rPr>
              <a:t>Διαχείριση Γνώσης και Ικανοτήτων</a:t>
            </a:r>
          </a:p>
          <a:p>
            <a:pPr>
              <a:defRPr/>
            </a:pPr>
            <a:r>
              <a:rPr lang="el-GR" sz="1000" u="none">
                <a:solidFill>
                  <a:srgbClr val="CAC108"/>
                </a:solidFill>
                <a:cs typeface="+mn-cs"/>
              </a:rPr>
              <a:t>&lt;Ονοματεπώνυμο Φοιτητή&gt; &lt;ΑΜ&gt;</a:t>
            </a:r>
          </a:p>
        </p:txBody>
      </p:sp>
      <p:pic>
        <p:nvPicPr>
          <p:cNvPr id="10" name="Picture 42" descr="heade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0"/>
            <a:ext cx="771366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ject 28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3175"/>
            <a:ext cx="9144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ject 3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ll.gr/UserFiles/File/epixeirisiako_programma/154226_ENOTHTA_2_EP_PLHRES_KEIMENO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rliament.cy/parliamentgr/101/conclusion_stockhom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wimiing.net/en/pub/index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n.org/web/gues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ch.gr/" TargetMode="External"/><Relationship Id="rId2" Type="http://schemas.openxmlformats.org/officeDocument/2006/relationships/hyperlink" Target="http://www.sch.g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igitalschool.minedu.gov.gr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wimiing.net/en/pub/index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talschool.minedu.gov.gr/" TargetMode="External"/><Relationship Id="rId4" Type="http://schemas.openxmlformats.org/officeDocument/2006/relationships/hyperlink" Target="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iqhts.apc.org/handbook/index.s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sud.org/spip.php7rubrigue88" TargetMode="External"/><Relationship Id="rId4" Type="http://schemas.openxmlformats.org/officeDocument/2006/relationships/hyperlink" Target="http://www.&#965;nescobkk.orq/index.php?id=49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toast.com/timelines/2770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gr/url?sa=t&amp;rct=j&amp;q=%CF%80%CE%BB%CE%B7%CF%81%CE%BF%CF%86%CE%BF%CF%81%CE%B9%CE%BA%CE%AE%CF%82%20%CE%B5%CF%85%CF%87%CE%AD%CF%81%CE%B5%CE%B9%CE%B1%CF%82&amp;source=web&amp;cd=11&amp;ved=0CBgQFjAAOAo&amp;url=http%3A%2F%2Fwww.ced.tuc.gr%2FGetFile%3FFILE_TYPE%25" TargetMode="External"/><Relationship Id="rId5" Type="http://schemas.openxmlformats.org/officeDocument/2006/relationships/hyperlink" Target="http://www.etpe.gr/files/proceedings/filessyn/A467-476.pdf" TargetMode="External"/><Relationship Id="rId4" Type="http://schemas.openxmlformats.org/officeDocument/2006/relationships/hyperlink" Target="http://www.timelineindex.com/content/select/440/912,396,440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Γενικό Μέρος Επιμόρφωσης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 smtClean="0"/>
              <a:t>Ενότητα1.1: </a:t>
            </a:r>
            <a:br>
              <a:rPr lang="el-GR" b="1" dirty="0" smtClean="0"/>
            </a:br>
            <a:r>
              <a:rPr lang="el-GR" dirty="0" smtClean="0"/>
              <a:t>Ο ρόλος των ΤΠΕ στη δόμηση της κοινωνίας της Γνώσης. Η ένταξη των ΤΠΕ στα πλαίσια των στόχων της εκπαίδευσης για το 2010.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 Ενότητα1.2: </a:t>
            </a:r>
            <a:br>
              <a:rPr lang="el-GR" b="1" dirty="0" smtClean="0"/>
            </a:br>
            <a:r>
              <a:rPr lang="el-GR" dirty="0" smtClean="0"/>
              <a:t>Μοντέλα εισαγωγής ΤΠΕ στην εκπαίδευση</a:t>
            </a:r>
            <a:endParaRPr lang="el-G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29124" y="5886410"/>
            <a:ext cx="471487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2000" u="none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Κοκκίνη</a:t>
            </a:r>
            <a:r>
              <a:rPr lang="el-GR" sz="2000" u="none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Κωνσταντίνα</a:t>
            </a:r>
            <a:endParaRPr lang="el-GR" sz="20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10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1285852" y="2357430"/>
          <a:ext cx="664373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16 - Επεξήγηση με στρογγυλεμένο παραλληλόγραμμο"/>
          <p:cNvSpPr/>
          <p:nvPr/>
        </p:nvSpPr>
        <p:spPr>
          <a:xfrm>
            <a:off x="571472" y="3929066"/>
            <a:ext cx="1785950" cy="2357454"/>
          </a:xfrm>
          <a:prstGeom prst="wedgeRoundRectCallout">
            <a:avLst>
              <a:gd name="adj1" fmla="val 51018"/>
              <a:gd name="adj2" fmla="val -607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Ελκυστικά συστήματα για να εξασφαλιστεί ικανός αριθμός προσελεύσεων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Εξασφάλιση ίσων ευκαιριών στα πλαίσια της κοινωνικής συνοχής και</a:t>
            </a:r>
          </a:p>
          <a:p>
            <a:pPr algn="ctr"/>
            <a:endParaRPr lang="el-GR" sz="1200" b="0" u="none" dirty="0"/>
          </a:p>
        </p:txBody>
      </p:sp>
      <p:sp>
        <p:nvSpPr>
          <p:cNvPr id="18" name="17 - Επεξήγηση με στρογγυλεμένο παραλληλόγραμμο"/>
          <p:cNvSpPr/>
          <p:nvPr/>
        </p:nvSpPr>
        <p:spPr>
          <a:xfrm>
            <a:off x="6643702" y="3929066"/>
            <a:ext cx="2214578" cy="2357454"/>
          </a:xfrm>
          <a:prstGeom prst="wedgeRoundRectCallout">
            <a:avLst>
              <a:gd name="adj1" fmla="val -48766"/>
              <a:gd name="adj2" fmla="val -618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Σχεδιασμός προγραμμάτων, ώστε να ανταποκρίνονται στις ανάγκες των συγκεκριμένων εκπαιδευομένων.</a:t>
            </a:r>
          </a:p>
          <a:p>
            <a:pPr algn="ctr"/>
            <a:endParaRPr lang="el-GR" sz="1200" b="0" u="none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8596" y="1285860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Οι Στόχοι του Ευρωπαϊκού     Συμβούλιου     της     Στοκχόλμης 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2001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 (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3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/4)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11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8596" y="1571612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Οι Στόχοι του Ευρωπαϊκού     Συμβούλιου     της     Στοκχόλμης 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2001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 (4/4)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642910" y="2214554"/>
          <a:ext cx="778674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7 - Θέση περιεχομένου"/>
          <p:cNvSpPr>
            <a:spLocks noGrp="1"/>
          </p:cNvSpPr>
          <p:nvPr>
            <p:ph idx="1"/>
          </p:nvPr>
        </p:nvSpPr>
        <p:spPr>
          <a:xfrm>
            <a:off x="357188" y="3714750"/>
            <a:ext cx="8286750" cy="1643063"/>
          </a:xfrm>
        </p:spPr>
        <p:txBody>
          <a:bodyPr/>
          <a:lstStyle/>
          <a:p>
            <a:pPr marL="365125" lvl="1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αξιοποίηση  των ΤΠΕ ώστε οι μαθητές να συμμετέχουν ενεργά στη μαθησιακή διαδικασία</a:t>
            </a:r>
          </a:p>
          <a:p>
            <a:pPr marL="365125" lvl="1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Η επιμόρφωση των εκπαιδευτικών</a:t>
            </a:r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EBE1BC5F-38D5-458B-9D8A-B597A193EEF8}" type="slidenum">
              <a:rPr lang="en-US" smtClean="0"/>
              <a:pPr>
                <a:defRPr/>
              </a:pPr>
              <a:t>12</a:t>
            </a:fld>
            <a:r>
              <a:rPr lang="el-GR" smtClean="0"/>
              <a:t> / 46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1571625"/>
            <a:ext cx="8356600" cy="135731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l-GR" sz="2000" b="0" u="none" dirty="0" smtClean="0">
                <a:cs typeface="+mn-cs"/>
              </a:rPr>
              <a:t>Στην Ελλάδα, η </a:t>
            </a:r>
            <a:r>
              <a:rPr lang="el-GR" sz="2000" b="0" u="none" dirty="0">
                <a:cs typeface="+mn-cs"/>
              </a:rPr>
              <a:t>αναπτυξιακή στρατηγική για την Εκπαίδευση </a:t>
            </a:r>
            <a:r>
              <a:rPr lang="el-GR" sz="2000" b="0" u="none" dirty="0" smtClean="0">
                <a:cs typeface="+mn-cs"/>
              </a:rPr>
              <a:t>2007-13 (ΕΣΠΑ</a:t>
            </a:r>
            <a:r>
              <a:rPr lang="el-GR" sz="2000" b="0" u="none" baseline="30000" dirty="0" smtClean="0">
                <a:cs typeface="+mn-cs"/>
              </a:rPr>
              <a:t>)1,</a:t>
            </a:r>
            <a:r>
              <a:rPr lang="el-GR" sz="2000" b="0" u="none" dirty="0" smtClean="0">
                <a:cs typeface="+mn-cs"/>
              </a:rPr>
              <a:t> </a:t>
            </a:r>
            <a:r>
              <a:rPr lang="el-GR" sz="2000" b="0" u="none" dirty="0">
                <a:cs typeface="+mn-cs"/>
              </a:rPr>
              <a:t>δίνει μεγάλη βαρύτητα στη χρήση των ΤΠΕ. Βασική επιδίωξη είναι η επιτάχυνση του ρυθμού ένταξης των Νέων Τεχνολογιών Πληροφορικής και Επικοινωνιών στην εκπαιδευτική διαδικασία. </a:t>
            </a:r>
            <a:r>
              <a:rPr lang="el-GR" sz="2000" b="0" u="none" dirty="0" smtClean="0">
                <a:cs typeface="+mn-cs"/>
              </a:rPr>
              <a:t> 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1406" y="1142984"/>
            <a:ext cx="8286809" cy="2857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Ελληνικές αποφάσεις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357158" y="3214686"/>
            <a:ext cx="8286809" cy="2857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Στόχοι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57158" y="5429264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1100" b="0" u="none" dirty="0" smtClean="0"/>
          </a:p>
          <a:p>
            <a:r>
              <a:rPr lang="el-GR" sz="1100" b="0" u="none" dirty="0" smtClean="0"/>
              <a:t>1:</a:t>
            </a:r>
            <a:r>
              <a:rPr lang="en-US" sz="1100" b="0" u="none" dirty="0" smtClean="0">
                <a:hlinkClick r:id="rId3"/>
              </a:rPr>
              <a:t>http://www.edulll.gr/UserFiles/File/epixeirisiako_programma/154226_ENOTHTA_2_EP_PLHRES_KEIMENO.pdf</a:t>
            </a:r>
            <a:endParaRPr lang="el-GR" sz="1100" b="0" u="none" dirty="0" smtClean="0">
              <a:hlinkClick r:id="rId4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13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Η επιμόρφωση </a:t>
            </a:r>
            <a:r>
              <a:rPr lang="el-GR" sz="2400" u="none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Β΄Επιπέδου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214554"/>
            <a:ext cx="8428037" cy="385765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	Όσο αναφορά την επιμόρφωση </a:t>
            </a:r>
            <a:r>
              <a:rPr lang="el-GR" sz="2200" b="0" u="none" dirty="0" err="1" smtClean="0">
                <a:ea typeface="Verdana" pitchFamily="34" charset="0"/>
                <a:cs typeface="Verdana" pitchFamily="34" charset="0"/>
              </a:rPr>
              <a:t>Β΄επιπέδου</a:t>
            </a: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 οι αναμενόμενες δεξιότητες των εκπαιδευτικών είναι: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22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Να γνωρίζουν τρόπους διδακτικής αξιοποίησης των </a:t>
            </a:r>
            <a:r>
              <a:rPr lang="el-GR" sz="2200" b="0" u="none" dirty="0">
                <a:ea typeface="Verdana" pitchFamily="34" charset="0"/>
                <a:cs typeface="Verdana" pitchFamily="34" charset="0"/>
              </a:rPr>
              <a:t>ΤΠΕ </a:t>
            </a: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λαμβάνοντας υπόψη απαραίτητες προϋποθέσεις.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2200" b="0" u="none" dirty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Να </a:t>
            </a:r>
            <a:r>
              <a:rPr lang="el-GR" sz="2200" b="0" u="none" dirty="0">
                <a:ea typeface="Verdana" pitchFamily="34" charset="0"/>
                <a:cs typeface="Verdana" pitchFamily="34" charset="0"/>
              </a:rPr>
              <a:t>εμπλέκουν ενεργητικά τους μαθητές στη διαδικασία μάθησης με τη χρήση της </a:t>
            </a: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τεχνολογίας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2200" b="0" u="none" dirty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Να παρακολουθούν τις εξελίξεις συγκεκριμένων εκπαιδευτικών λογισμικών και να κάνουν αποτελεσματική αξιοποίηση αυτών.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2200" b="0" u="none" dirty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l-GR" sz="2200" b="0" u="none" dirty="0">
                <a:ea typeface="Verdana" pitchFamily="34" charset="0"/>
                <a:cs typeface="Verdana" pitchFamily="34" charset="0"/>
              </a:rPr>
              <a:t>Να </a:t>
            </a:r>
            <a:r>
              <a:rPr lang="el-GR" sz="2200" b="0" u="none" dirty="0" smtClean="0">
                <a:ea typeface="Verdana" pitchFamily="34" charset="0"/>
                <a:cs typeface="Verdana" pitchFamily="34" charset="0"/>
              </a:rPr>
              <a:t>σχεδιάζουν εκπαιδευτικές δραστηριότητες με χρήση των ΤΠΕ τηρώντας σχεδιαστικές και παιδαγωγικές αρχές. </a:t>
            </a:r>
            <a:endParaRPr lang="el-GR" sz="2200" b="0" u="none" dirty="0">
              <a:ea typeface="Verdana" pitchFamily="34" charset="0"/>
              <a:cs typeface="Verdana" pitchFamily="34" charset="0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2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22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Αναμενόμενες Δεξιότητες των εκπαιδευτικών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14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285991"/>
            <a:ext cx="8428037" cy="38576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57158" y="1785926"/>
            <a:ext cx="8001056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Παραδείγματα Ευρωπαϊκών δράσεων (1/2)</a:t>
            </a:r>
            <a:endParaRPr lang="el-GR" sz="16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142984"/>
            <a:ext cx="850112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1.1.4. Δράσεις για την εξειδίκευση των στόχων σε επίπεδο εκπαιδευτικών συστημάτων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357158" y="2428868"/>
          <a:ext cx="3929090" cy="3500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29090"/>
              </a:tblGrid>
              <a:tr h="3500462">
                <a:tc>
                  <a:txBody>
                    <a:bodyPr/>
                    <a:lstStyle/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Το πρόγραμμα </a:t>
                      </a:r>
                      <a:r>
                        <a:rPr lang="el-GR" sz="1800" u="none" dirty="0" err="1" smtClean="0">
                          <a:ea typeface="Verdana" pitchFamily="34" charset="0"/>
                          <a:cs typeface="Verdana" pitchFamily="34" charset="0"/>
                        </a:rPr>
                        <a:t>eTwinning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 (Εικονική κινητικότητα) παρέχει υποστήριξη για την υλοποίηση των παιδαγωγικών σχεδίων αλλά για την υποστήριξη υπηρεσιών, ιδεών, εργαλείων και αναγνώρισης για τη διευκόλυνση της συνεργασίας μεταξύ σχολείων</a:t>
                      </a: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	 (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http://www.etwi</a:t>
                      </a:r>
                      <a:r>
                        <a:rPr lang="en-US" sz="1800" b="0" u="none" dirty="0" err="1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nn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ing.net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/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en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/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pub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/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index.htm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85992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15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46863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57158" y="2428868"/>
          <a:ext cx="3929090" cy="3500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29090"/>
              </a:tblGrid>
              <a:tr h="3500462">
                <a:tc>
                  <a:txBody>
                    <a:bodyPr/>
                    <a:lstStyle/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Το Ευρωπαϊκό Σχολικό Δίκτυο ( 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</a:rPr>
                        <a:t>European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</a:rPr>
                        <a:t>Network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el-GR" sz="1800" u="none" dirty="0" smtClean="0">
                          <a:ea typeface="Verdana" pitchFamily="34" charset="0"/>
                          <a:cs typeface="Verdana" pitchFamily="34" charset="0"/>
                        </a:rPr>
                        <a:t>EUN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), ένας οργανισμός που σκοπό έχει να υποστηρίξει τη διδασκαλία και τη μάθηση στα Ευρωπαϊκά σχολεία μέσω των ΤΠΕ.</a:t>
                      </a: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endParaRPr lang="el-GR" sz="1800" b="0" u="none" dirty="0" smtClean="0"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	 </a:t>
                      </a:r>
                      <a:r>
                        <a:rPr lang="en-US" sz="1800" b="0" u="none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http://www.eun.org/web/guest</a:t>
                      </a:r>
                      <a:endParaRPr lang="el-GR" sz="1800" b="0" u="none" dirty="0" smtClean="0"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7158" y="1357298"/>
            <a:ext cx="8001056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Παραδείγματα Ευρωπαϊκών δράσεων (2/2)</a:t>
            </a:r>
            <a:endParaRPr lang="el-GR" sz="16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16</a:t>
            </a:fld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57158" y="2428868"/>
          <a:ext cx="3929090" cy="3500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29090"/>
              </a:tblGrid>
              <a:tr h="3500462">
                <a:tc>
                  <a:txBody>
                    <a:bodyPr/>
                    <a:lstStyle/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Το πανελλήνιο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σχολικό δίκτυο </a:t>
                      </a:r>
                      <a:r>
                        <a:rPr lang="en-US" sz="1800" b="0" u="none" baseline="0" dirty="0" smtClean="0"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http://www.sch.gr/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προσφέρει πολλές υπηρεσίες όπως τις εκπαιδευτικές κοινότητες και </a:t>
                      </a:r>
                      <a:r>
                        <a:rPr lang="el-GR" sz="1800" b="0" u="none" baseline="0" dirty="0" err="1" smtClean="0">
                          <a:ea typeface="Verdana" pitchFamily="34" charset="0"/>
                          <a:cs typeface="Verdana" pitchFamily="34" charset="0"/>
                        </a:rPr>
                        <a:t>ιστολόγια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όπου κάθε </a:t>
                      </a:r>
                      <a:r>
                        <a:rPr lang="el-GR" sz="1800" b="0" u="none" baseline="0" dirty="0" err="1" smtClean="0">
                          <a:ea typeface="Verdana" pitchFamily="34" charset="0"/>
                          <a:cs typeface="Verdana" pitchFamily="34" charset="0"/>
                        </a:rPr>
                        <a:t>εγγεγραμένο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μέλος μπορεί να φτιάξει το δικό του </a:t>
                      </a:r>
                      <a:r>
                        <a:rPr lang="el-GR" sz="1800" b="0" u="none" baseline="0" dirty="0" err="1" smtClean="0">
                          <a:ea typeface="Verdana" pitchFamily="34" charset="0"/>
                          <a:cs typeface="Verdana" pitchFamily="34" charset="0"/>
                        </a:rPr>
                        <a:t>ιστολόγιο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en-US" sz="1800" b="0" u="none" baseline="0" dirty="0" smtClean="0">
                          <a:ea typeface="Verdana" pitchFamily="34" charset="0"/>
                          <a:cs typeface="Verdana" pitchFamily="34" charset="0"/>
                          <a:hlinkClick r:id="rId3"/>
                        </a:rPr>
                        <a:t>http://blogs.sch.gr/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) και να μοιραστεί τις εργασίες του και να δεχτεί σχόλια ή να συμμετάσχει σε μια ομάδα με σκοπό την ενημέρωση και ανταλλαγή απόψεων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7158" y="1357298"/>
            <a:ext cx="8001056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Παραδείγματα δράσεων στην Ελλάδα (1/2)</a:t>
            </a:r>
            <a:endParaRPr lang="el-GR" sz="16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 b="9999"/>
          <a:stretch>
            <a:fillRect/>
          </a:stretch>
        </p:blipFill>
        <p:spPr bwMode="auto">
          <a:xfrm>
            <a:off x="4357686" y="1857364"/>
            <a:ext cx="44958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17</a:t>
            </a:fld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57158" y="2428868"/>
          <a:ext cx="3929090" cy="3500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29090"/>
              </a:tblGrid>
              <a:tr h="3500462">
                <a:tc>
                  <a:txBody>
                    <a:bodyPr/>
                    <a:lstStyle/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Το ψηφιακό σχολείο προσφέρει ανάμεσα στα άλλα</a:t>
                      </a:r>
                      <a:r>
                        <a:rPr lang="el-GR" sz="1800" b="0" u="none" baseline="0" dirty="0" smtClean="0">
                          <a:ea typeface="Verdana" pitchFamily="34" charset="0"/>
                          <a:cs typeface="Verdana" pitchFamily="34" charset="0"/>
                        </a:rPr>
                        <a:t> π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λούσιο, 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</a:rPr>
                        <a:t>διαδραστικό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 και αντιστοιχισμένο με τα προγράμματα σπουδών ψηφιακό εκπαιδευτικό περιεχόμενο (e-</a:t>
                      </a:r>
                      <a:r>
                        <a:rPr lang="el-GR" sz="1800" b="0" u="none" dirty="0" err="1" smtClean="0">
                          <a:ea typeface="Verdana" pitchFamily="34" charset="0"/>
                          <a:cs typeface="Verdana" pitchFamily="34" charset="0"/>
                        </a:rPr>
                        <a:t>book</a:t>
                      </a: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s) για όλες τις τάξεις και τα μαθήματα.</a:t>
                      </a: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Char char=""/>
                        <a:defRPr/>
                      </a:pPr>
                      <a:endParaRPr lang="el-GR" sz="1800" b="0" u="none" dirty="0" smtClean="0"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l-GR" sz="1800" b="0" u="none" dirty="0" smtClean="0">
                          <a:ea typeface="Verdana" pitchFamily="34" charset="0"/>
                          <a:cs typeface="Verdana" pitchFamily="34" charset="0"/>
                        </a:rPr>
                        <a:t>	</a:t>
                      </a:r>
                      <a:r>
                        <a:rPr lang="en-US" sz="1800" b="0" u="none" dirty="0" smtClean="0"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http://digitalschool.minedu.gov.gr/</a:t>
                      </a:r>
                      <a:endParaRPr lang="el-GR" sz="1800" b="0" u="none" dirty="0" smtClean="0"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endParaRPr lang="el-GR" sz="1800" b="0" u="none" dirty="0" smtClean="0"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65125" lvl="1" indent="-255588" algn="just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7158" y="1428736"/>
            <a:ext cx="8001056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Παραδείγματα δράσεων στην Ελλάδα (2/2)</a:t>
            </a:r>
            <a:endParaRPr lang="el-GR" sz="16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3116"/>
            <a:ext cx="4500594" cy="387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18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Προτεινόμενες  Δραστηριότητες </a:t>
            </a:r>
            <a:r>
              <a:rPr lang="el-GR" sz="1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(Επιλέξτε μία από τις δύο)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071678"/>
            <a:ext cx="8428037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	Επισκεφτείτε τον </a:t>
            </a:r>
            <a:r>
              <a:rPr lang="el-GR" sz="1400" b="0" u="none" dirty="0" err="1" smtClean="0">
                <a:ea typeface="Verdana" pitchFamily="34" charset="0"/>
                <a:cs typeface="Verdana" pitchFamily="34" charset="0"/>
              </a:rPr>
              <a:t>ιστότοπο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0" u="none" dirty="0" err="1" smtClean="0">
                <a:ea typeface="Verdana" pitchFamily="34" charset="0"/>
                <a:cs typeface="Verdana" pitchFamily="34" charset="0"/>
              </a:rPr>
              <a:t>etwinning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  στη διεύθυνση 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  <a:hlinkClick r:id="rId3"/>
              </a:rPr>
              <a:t>http://www.etwimiing.net/en/pub/index.htm</a:t>
            </a:r>
            <a:r>
              <a:rPr lang="en-US" sz="1400" b="0" u="none" dirty="0" smtClean="0">
                <a:ea typeface="Verdana" pitchFamily="34" charset="0"/>
                <a:cs typeface="Verdana" pitchFamily="34" charset="0"/>
              </a:rPr>
              <a:t>. 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Εγγραφείτε και αναζητήστε από τα έτοιμα πακέτα έργων που προσφέρει ένα πακέτο σχετικό με την ειδικότητά σας. Γράψτε μια μικρή αναφορά με τα στοιχεία του πακέτου που επιλέξατε και 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την 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άποψή σας για το εάν είναι εφικτή και σε ποιο βαθμό η εφαρμογή του προτεινόμενου έργου στη δική σας τάξη. Ένα πρότυπο για την αναφορά σας θα βρείτε 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  <a:hlinkClick r:id="rId4" action="ppaction://hlinkfile"/>
              </a:rPr>
              <a:t>εδώ</a:t>
            </a: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.</a:t>
            </a:r>
            <a:endParaRPr lang="en-US" sz="14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4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4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1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3500438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2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8596" y="4143380"/>
            <a:ext cx="8286808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Επισκεφτείτε τον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ιτότοπο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του ψηφιακού σχολείου στη διεύθυνση 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5"/>
              </a:rPr>
              <a:t>http://digitalschool.minedu.gov.gr/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.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Ανοίξτε ένα από τα εμπλουτισμένα ηλεκτρονικά βιβλία της τάξης των μαθηματικών που θέλετε και επιλέξτε ένα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μικροπείραμα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και εκτελέστε το. Γράψτε μια μικρή αναφορά όπου θα περιγράφετε το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μικροπείραμα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και την άποψή σας για το εάν θα παροτρύνατε τους μαθητές να το χρησιμοποιήσουν και με ποιο τρόπο. Ένα πρότυπο για την αναφορά σας θα βρείτε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  <a:hlinkClick r:id="rId4" action="ppaction://hlinkfile"/>
              </a:rPr>
              <a:t>εδώ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.</a:t>
            </a: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19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Ερωτήσεις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58" y="1785926"/>
            <a:ext cx="8428037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Θεωρείτε ότι η αυξανόμενη χρήση της τεχνολογίας θα διευκολύνει και θα αυξήσει την πρόσβαση  των ενδιαφερόμενων στην εκπαίδευση και με ποιους τρόπους ή θα είναι ένα εμπόδιο γι’ αυτούς ειδικά που δεν γνωρίζουν τη χρήση της;</a:t>
            </a:r>
            <a:endParaRPr lang="en-US" sz="18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8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8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pic>
        <p:nvPicPr>
          <p:cNvPr id="2050" name="Picture 2" descr="http://www.xn--mxaafocnhdgeifubbg5dh4dk.gr/ItemsContent/Images/41/ERVTH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928934"/>
            <a:ext cx="28384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fld id="{209D02A2-8B8C-4581-ACAB-A12EF1025EB1}" type="slidenum">
              <a:rPr lang="en-US"/>
              <a:pPr>
                <a:defRPr/>
              </a:pPr>
              <a:t>2</a:t>
            </a:fld>
            <a:r>
              <a:rPr lang="el-GR" dirty="0"/>
              <a:t> </a:t>
            </a:r>
            <a:r>
              <a:rPr lang="el-GR" dirty="0" smtClean="0"/>
              <a:t>/</a:t>
            </a:r>
            <a:endParaRPr lang="en-US" dirty="0"/>
          </a:p>
        </p:txBody>
      </p:sp>
      <p:graphicFrame>
        <p:nvGraphicFramePr>
          <p:cNvPr id="7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3143248"/>
          <a:ext cx="8229600" cy="298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282" y="2428868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 της Παρουσίασης για την ενότητα 1.1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214422"/>
            <a:ext cx="8713788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Ενότητα1.1: 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 ρόλος των ΤΠΕ στη δόμηση της κοινωνίας της Γνώσης. Η ένταξη των ΤΠΕ στα πλαίσια των στόχων της εκπαίδευσης για το 2010.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20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βιβλιογραφία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58" y="1785926"/>
            <a:ext cx="8428037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  <a:hlinkClick r:id="rId3"/>
              </a:rPr>
              <a:t>http://</a:t>
            </a:r>
            <a:r>
              <a:rPr lang="el-GR" sz="2000" b="0" u="none" dirty="0" smtClean="0">
                <a:latin typeface="+mn-lt"/>
                <a:cs typeface="+mn-cs"/>
                <a:hlinkClick r:id="rId3"/>
              </a:rPr>
              <a:t>riqhts.apc.org/handbook/index.shtml</a:t>
            </a:r>
            <a:r>
              <a:rPr lang="el-GR" sz="2000" b="0" u="none" dirty="0" smtClean="0">
                <a:latin typeface="+mn-lt"/>
                <a:cs typeface="+mn-cs"/>
              </a:rPr>
              <a:t> </a:t>
            </a:r>
            <a:r>
              <a:rPr lang="el-GR" sz="2000" b="0" u="none" dirty="0" smtClean="0">
                <a:latin typeface="+mn-lt"/>
                <a:cs typeface="+mn-cs"/>
              </a:rPr>
              <a:t>Μια πολύ κατατοπιστική </a:t>
            </a:r>
            <a:r>
              <a:rPr lang="el-GR" sz="2000" b="0" u="none" dirty="0" smtClean="0">
                <a:latin typeface="+mn-lt"/>
                <a:cs typeface="+mn-cs"/>
              </a:rPr>
              <a:t>σελίδα σχετικά με θέματα που αφορούν </a:t>
            </a:r>
            <a:r>
              <a:rPr lang="el-GR" sz="2000" b="0" u="none" dirty="0" smtClean="0">
                <a:latin typeface="+mn-lt"/>
                <a:cs typeface="+mn-cs"/>
              </a:rPr>
              <a:t>την πολιτική </a:t>
            </a:r>
            <a:r>
              <a:rPr lang="el-GR" sz="2000" b="0" u="none" dirty="0" smtClean="0">
                <a:latin typeface="+mn-lt"/>
                <a:cs typeface="+mn-cs"/>
              </a:rPr>
              <a:t>ΤΠΕ.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  <a:hlinkClick r:id="rId4"/>
              </a:rPr>
              <a:t>http</a:t>
            </a:r>
            <a:r>
              <a:rPr lang="el-GR" sz="2000" b="0" u="none" dirty="0" smtClean="0">
                <a:latin typeface="+mn-lt"/>
                <a:cs typeface="+mn-cs"/>
                <a:hlinkClick r:id="rId4"/>
              </a:rPr>
              <a:t>://www.υnescobkk.orq/index.php?id=496</a:t>
            </a:r>
            <a:r>
              <a:rPr lang="el-GR" sz="2000" b="0" u="none" dirty="0" smtClean="0">
                <a:latin typeface="+mn-lt"/>
                <a:cs typeface="+mn-cs"/>
              </a:rPr>
              <a:t> </a:t>
            </a:r>
            <a:r>
              <a:rPr lang="el-GR" sz="2000" b="0" u="none" dirty="0" smtClean="0">
                <a:latin typeface="+mn-lt"/>
                <a:cs typeface="+mn-cs"/>
              </a:rPr>
              <a:t>   </a:t>
            </a:r>
            <a:r>
              <a:rPr lang="el-GR" sz="2000" b="0" u="none" dirty="0" smtClean="0">
                <a:latin typeface="+mn-lt"/>
                <a:cs typeface="+mn-cs"/>
              </a:rPr>
              <a:t>Project </a:t>
            </a:r>
            <a:r>
              <a:rPr lang="el-GR" sz="2000" b="0" u="none" dirty="0" smtClean="0">
                <a:latin typeface="+mn-lt"/>
                <a:cs typeface="+mn-cs"/>
              </a:rPr>
              <a:t>της UNESCO </a:t>
            </a:r>
            <a:r>
              <a:rPr lang="el-GR" sz="2000" b="0" u="none" dirty="0" smtClean="0">
                <a:latin typeface="+mn-lt"/>
                <a:cs typeface="+mn-cs"/>
              </a:rPr>
              <a:t>σχετικό με την πολιτική ΤΠΕ στην εκπαίδευση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  <a:hlinkClick r:id="rId5"/>
              </a:rPr>
              <a:t>http</a:t>
            </a:r>
            <a:r>
              <a:rPr lang="el-GR" sz="2000" b="0" u="none" dirty="0" smtClean="0">
                <a:latin typeface="+mn-lt"/>
                <a:cs typeface="+mn-cs"/>
                <a:hlinkClick r:id="rId5"/>
              </a:rPr>
              <a:t>://</a:t>
            </a:r>
            <a:r>
              <a:rPr lang="el-GR" sz="2000" b="0" u="none" dirty="0" smtClean="0">
                <a:latin typeface="+mn-lt"/>
                <a:cs typeface="+mn-cs"/>
                <a:hlinkClick r:id="rId5"/>
              </a:rPr>
              <a:t>www.edusud.org/spip.php7rubrigue88</a:t>
            </a:r>
            <a:r>
              <a:rPr lang="el-GR" sz="2000" b="0" u="none" dirty="0" smtClean="0">
                <a:latin typeface="+mn-lt"/>
                <a:cs typeface="+mn-cs"/>
              </a:rPr>
              <a:t>  </a:t>
            </a:r>
            <a:r>
              <a:rPr lang="el-GR" sz="2000" b="0" u="none" dirty="0" smtClean="0">
                <a:latin typeface="+mn-lt"/>
                <a:cs typeface="+mn-cs"/>
              </a:rPr>
              <a:t>Σελίδα </a:t>
            </a:r>
            <a:r>
              <a:rPr lang="el-GR" sz="2000" b="0" u="none" dirty="0" smtClean="0">
                <a:latin typeface="+mn-lt"/>
                <a:cs typeface="+mn-cs"/>
              </a:rPr>
              <a:t>με συνδέσμους </a:t>
            </a:r>
            <a:r>
              <a:rPr lang="el-GR" sz="2000" b="0" u="none" dirty="0" smtClean="0">
                <a:latin typeface="+mn-lt"/>
                <a:cs typeface="+mn-cs"/>
              </a:rPr>
              <a:t>σε διεθνείς οργανισμούς που ενεργοποιούνται </a:t>
            </a:r>
            <a:r>
              <a:rPr lang="el-GR" sz="2000" b="0" u="none" dirty="0" smtClean="0">
                <a:latin typeface="+mn-lt"/>
                <a:cs typeface="+mn-cs"/>
              </a:rPr>
              <a:t>στο χώρο </a:t>
            </a:r>
            <a:r>
              <a:rPr lang="el-GR" sz="2000" b="0" u="none" dirty="0" smtClean="0">
                <a:latin typeface="+mn-lt"/>
                <a:cs typeface="+mn-cs"/>
              </a:rPr>
              <a:t>της πολιτικής ΤΠΕ στην εκπαίδευση.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</a:rPr>
              <a:t>Επιμορφωτικό υλικό για </a:t>
            </a:r>
            <a:r>
              <a:rPr lang="el-GR" sz="2000" b="0" u="none" dirty="0" smtClean="0">
                <a:latin typeface="+mn-lt"/>
                <a:cs typeface="+mn-cs"/>
              </a:rPr>
              <a:t>την επιμόρφωση των εκπαιδευτικών </a:t>
            </a:r>
            <a:r>
              <a:rPr lang="el-GR" sz="2000" b="0" u="none" dirty="0" smtClean="0">
                <a:latin typeface="+mn-lt"/>
                <a:cs typeface="+mn-cs"/>
              </a:rPr>
              <a:t>στα Κέντρα </a:t>
            </a:r>
            <a:r>
              <a:rPr lang="el-GR" sz="2000" b="0" u="none" dirty="0" smtClean="0">
                <a:latin typeface="+mn-lt"/>
                <a:cs typeface="+mn-cs"/>
              </a:rPr>
              <a:t>Στήριξης </a:t>
            </a:r>
            <a:r>
              <a:rPr lang="el-GR" sz="2000" b="0" u="none" dirty="0" smtClean="0">
                <a:latin typeface="+mn-lt"/>
                <a:cs typeface="+mn-cs"/>
              </a:rPr>
              <a:t>Επιμόρφωσης, Β’ έκδοση, 2011, Πάτρα. ΙΤΥ.</a:t>
            </a:r>
            <a:endParaRPr lang="en-US" sz="2000" b="0" u="none" dirty="0" smtClean="0">
              <a:latin typeface="+mn-lt"/>
              <a:cs typeface="+mn-cs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8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8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209D02A2-8B8C-4581-ACAB-A12EF1025EB1}" type="slidenum">
              <a:rPr lang="en-US"/>
              <a:pPr>
                <a:defRPr/>
              </a:pPr>
              <a:t>21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graphicFrame>
        <p:nvGraphicFramePr>
          <p:cNvPr id="7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3143248"/>
          <a:ext cx="8229600" cy="298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282" y="2357430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 της Παρουσίασης για την ενότητα 1.2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214422"/>
            <a:ext cx="8713788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Ενότητα1.2:  </a:t>
            </a:r>
            <a:r>
              <a:rPr lang="el-GR" sz="2400" b="0" u="none" dirty="0" smtClean="0">
                <a:latin typeface="+mj-lt"/>
                <a:ea typeface="+mj-ea"/>
                <a:cs typeface="+mj-cs"/>
              </a:rPr>
              <a:t>Μοντέλα ένταξης των ΤΠΕ στην Εκπαίδευση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164307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dirty="0" smtClean="0"/>
              <a:t>	Βασικός στόχος της ενότητας είναι μέσα από κατάλληλες δραστηριότητες να γνωρίσετε</a:t>
            </a:r>
            <a:r>
              <a:rPr lang="el-GR" dirty="0" smtClean="0"/>
              <a:t>: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Βασικές </a:t>
            </a:r>
            <a:r>
              <a:rPr lang="el-GR" dirty="0" smtClean="0"/>
              <a:t>γνώσεις σχετικά </a:t>
            </a:r>
            <a:r>
              <a:rPr lang="el-GR" dirty="0" smtClean="0"/>
              <a:t>με </a:t>
            </a:r>
            <a:r>
              <a:rPr lang="el-GR" dirty="0" smtClean="0"/>
              <a:t>τα μοντέλα ένταξης των </a:t>
            </a:r>
            <a:r>
              <a:rPr lang="el-GR" dirty="0" smtClean="0"/>
              <a:t>ΤΠΕ στην </a:t>
            </a:r>
            <a:r>
              <a:rPr lang="el-GR" dirty="0" smtClean="0"/>
              <a:t>Εκπαίδευση.</a:t>
            </a:r>
            <a:endParaRPr lang="el-GR" dirty="0" smtClean="0"/>
          </a:p>
          <a:p>
            <a:pPr algn="just">
              <a:buNone/>
            </a:pPr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22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1714488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Οι Στόχοι της ενότητας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1285860"/>
            <a:ext cx="821537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.1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Εισαγωγή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23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285991"/>
            <a:ext cx="8428037" cy="38576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142984"/>
            <a:ext cx="850112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Σημασία της εισαγωγής των ΤΠΕ στην εκπαίδευση</a:t>
            </a:r>
          </a:p>
          <a:p>
            <a:pPr lvl="0" fontAlgn="auto">
              <a:spcAft>
                <a:spcPts val="0"/>
              </a:spcAft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2844" y="1643050"/>
            <a:ext cx="8786874" cy="428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Η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πληροφοριοποίηση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της κοινωνίας, η όλο και αυξανόμενη πολυπλοκότητα του εκπαιδευτικού συστήματος η χρησιμότητα των ΤΠΕ για την επαγγελματική πρόοδο καθιστούν αναγκαία την εισαγωγή των Τ.Π.Ε. στην Εκπαίδευση. Αυτό μπορεί να σημαίνει:</a:t>
            </a: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Χρήση των Τ.Π.Ε. στη διοίκηση της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Εκπαίδευσης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Τις ΤΠΕ ως αυτόνομο γνωστικό αντικείμενο (διδασκαλία των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βασικών δεξιοτήτων χειρισμού Η.Υ., ψηφιακός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γραμματισμός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ή διδασκαλία της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Πληροφορικής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Τις ΤΠΕ ως μέσο για τη διδασκαλία άλλων αντικειμένων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(κυρίως     εκπαιδευτικά     λογισμικά     και εκπαιδευτικά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dirty="0" smtClean="0"/>
              <a:t>περιβάλλοντα</a:t>
            </a:r>
            <a:r>
              <a:rPr lang="en-US" sz="1600" b="0" dirty="0" smtClean="0"/>
              <a:t>.</a:t>
            </a:r>
            <a:endParaRPr lang="el-GR" sz="1600" b="0" dirty="0" smtClean="0"/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endParaRPr lang="el-GR" sz="1600" b="0" dirty="0" smtClean="0"/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dirty="0" smtClean="0"/>
              <a:t>Τις ΤΠΕ ως μέσο επικοινωνίας.</a:t>
            </a:r>
          </a:p>
          <a:p>
            <a:pPr marL="3651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24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285991"/>
            <a:ext cx="8428037" cy="38576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142984"/>
            <a:ext cx="850112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.2. Μοντέλα ένταξης των ΤΠΕ στην εκπαίδευση</a:t>
            </a:r>
          </a:p>
          <a:p>
            <a:pPr lvl="0" fontAlgn="auto">
              <a:spcAft>
                <a:spcPts val="0"/>
              </a:spcAft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500034" y="1857364"/>
          <a:ext cx="7786742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428037" cy="428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Στο διεθνή χώρο, τρία είναι τα κυρίαρχα μοντέλα εισαγωγής των ΤΠΕ στην Εκπαίδευση: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1406" y="5357826"/>
            <a:ext cx="8428037" cy="6429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el-GR" sz="1400" b="0" u="none" dirty="0" smtClean="0">
                <a:ea typeface="Verdana" pitchFamily="34" charset="0"/>
                <a:cs typeface="Verdana" pitchFamily="34" charset="0"/>
              </a:rPr>
              <a:t>	Η Ελλάδα, όπως και πολλά άλλα κράτη, ακολούθησε διαδοχικά αρχικά το πρώτο μοντέλο, ενώ σταδιακά προσαρμόστηκε στο δεύτερο και το τρίτο, κυρίως από τα μέσα της δεκαετίας του 1990.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25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88" y="2285991"/>
            <a:ext cx="8428037" cy="38576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l-GR" sz="1300" b="0" u="none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142984"/>
            <a:ext cx="850112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Δύο διαφορετικές προσεγγίσεις</a:t>
            </a:r>
            <a:endParaRPr lang="el-GR" sz="2000" u="none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2844" y="1643050"/>
            <a:ext cx="8786874" cy="428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α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τελευταία χρόνια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έχουν αναπτυχθεί  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διεθνώς   δυο   ιδιαίτερες  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προβληματικές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:</a:t>
            </a: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Η Πληροφορική «ευχέρεια» (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fluency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) έννοια, που τείνει να υποκαταστήσει την 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έννοια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των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βασικών δεξιοτήτων στην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Πληροφορική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100000"/>
              <a:buFont typeface="Wingdings 3" pitchFamily="18" charset="2"/>
              <a:buChar char="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Επίσης το μοντέλο της προσέγγισης (ολιστικής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ή πραγματολογικής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) τείνει σήμερα να αναχθεί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στην προβληματική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του Πληροφορικού ή ψηφιακού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γραμματισμού</a:t>
            </a: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26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Προτεινόμενες  Δραστηριότητες </a:t>
            </a:r>
            <a:r>
              <a:rPr lang="el-GR" sz="1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(Επιλέξτε μία από τις δύο)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42844" y="2071678"/>
            <a:ext cx="8786874" cy="157163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Αναζητήστε στοιχεία για τις πολιτικές ένταξης των Τ.Π.Ε.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στην εκπαίδευση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.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Προσπαθείστε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να δημιουργήσετε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μια «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χρονογραμμή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» (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timeline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)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με ένα κατάλληλο εργαλείο, που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να συσχετίζει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τις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πολιτικές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αυτές με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την τεχνολογική πρόοδο ή άλλες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παραμέτρους. Δείτε παραδείγματα με κατάλληλα εργαλεία: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Εργαλείο </a:t>
            </a:r>
            <a:r>
              <a:rPr lang="en-US" sz="1600" b="0" u="none" dirty="0" err="1" smtClean="0">
                <a:ea typeface="Verdana" pitchFamily="34" charset="0"/>
                <a:cs typeface="Verdana" pitchFamily="34" charset="0"/>
              </a:rPr>
              <a:t>Timetoast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:    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3"/>
              </a:rPr>
              <a:t>http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3"/>
              </a:rPr>
              <a:t>://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3"/>
              </a:rPr>
              <a:t>www.timetoast.com/timelines/27704</a:t>
            </a: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Εργαλείο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</a:rPr>
              <a:t>Timeline: 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4"/>
              </a:rPr>
              <a:t>http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4"/>
              </a:rPr>
              <a:t>://</a:t>
            </a:r>
            <a:r>
              <a:rPr lang="en-US" sz="1600" b="0" u="none" dirty="0" smtClean="0">
                <a:ea typeface="Verdana" pitchFamily="34" charset="0"/>
                <a:cs typeface="Verdana" pitchFamily="34" charset="0"/>
                <a:hlinkClick r:id="rId4"/>
              </a:rPr>
              <a:t>www.timelineindex.com/content/select/440/912,396,440</a:t>
            </a: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	     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1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3429000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2</a:t>
            </a: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2844" y="3929066"/>
            <a:ext cx="8286808" cy="24288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Διερεύνηση σε μεγαλύτερη έκταση και βάθος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της προβληματικής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της «πληροφορικής ευχέρειας» (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fluency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). Επίσης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του Πληροφορικού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γραμματισμού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. Δείτε άρθρα:</a:t>
            </a: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Μια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απόπειρα εφαρμογής της ταξινομίας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του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Bloom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στον ψηφιακό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εγγραμματισμό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: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  <a:hlinkClick r:id="rId5"/>
              </a:rPr>
              <a:t>εδώ</a:t>
            </a:r>
            <a:endParaRPr lang="el-GR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Δεξιότητες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Προγραμματισμού Για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Όλους: Θέτοντας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τις βάσεις της Ψηφιακής Ευχέρειας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600" b="0" u="none" dirty="0" err="1" smtClean="0">
                <a:ea typeface="Verdana" pitchFamily="34" charset="0"/>
                <a:cs typeface="Verdana" pitchFamily="34" charset="0"/>
              </a:rPr>
              <a:t>Μαθητοκεντρικών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Παιδαγωγικών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Προσεγγίσεων και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Εκπαιδευτικών Γλωσσών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</a:rPr>
              <a:t>Προγραμματισμού: </a:t>
            </a:r>
            <a:r>
              <a:rPr lang="el-GR" sz="1600" b="0" u="none" dirty="0" smtClean="0">
                <a:ea typeface="Verdana" pitchFamily="34" charset="0"/>
                <a:cs typeface="Verdana" pitchFamily="34" charset="0"/>
                <a:hlinkClick r:id="rId6"/>
              </a:rPr>
              <a:t>εδώ</a:t>
            </a:r>
            <a:endParaRPr lang="en-US" sz="1600" b="0" u="none" dirty="0" smtClean="0">
              <a:ea typeface="Verdana" pitchFamily="34" charset="0"/>
              <a:cs typeface="Verdana" pitchFamily="34" charset="0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6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600" b="0" u="non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27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Ερωτήσεις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58" y="1785926"/>
            <a:ext cx="8428037" cy="157163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Θα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μπορούσατε να συγκρίνετε τα πλεονεκτήματα και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τα μειονεκτήματα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των τριών μοντέλων εισαγωγής των ΤΠΕ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στην Εκπαίδευση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σε σχέση με τις ιδιαιτερότητες κάθε περίπτωσης (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για παράδειγμα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τυπική και μη-τυπική εκπαίδευση,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επαγγελματική κατάρτιση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, εκπαίδευση ενηλίκων και δια βίου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μάθηση, τεχνολογική </a:t>
            </a:r>
            <a:r>
              <a:rPr lang="el-GR" sz="1800" b="0" u="none" dirty="0" smtClean="0">
                <a:ea typeface="Verdana" pitchFamily="34" charset="0"/>
                <a:cs typeface="Verdana" pitchFamily="34" charset="0"/>
              </a:rPr>
              <a:t>και επαγγελματική εκπαίδευση κλπ);</a:t>
            </a:r>
            <a:endParaRPr lang="el-GR" sz="18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8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pic>
        <p:nvPicPr>
          <p:cNvPr id="2050" name="Picture 2" descr="http://www.xn--mxaafocnhdgeifubbg5dh4dk.gr/ItemsContent/Images/41/ERVTH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151696"/>
            <a:ext cx="2643206" cy="3015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28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000108"/>
            <a:ext cx="8570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l-GR" sz="24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βιβλιογραφία</a:t>
            </a:r>
            <a:endParaRPr lang="el-GR" sz="1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7158" y="1785926"/>
            <a:ext cx="8428037" cy="15716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</a:rPr>
              <a:t>Επιμορφωτικό </a:t>
            </a:r>
            <a:r>
              <a:rPr lang="el-GR" sz="2000" b="0" u="none" dirty="0" smtClean="0">
                <a:latin typeface="+mn-lt"/>
                <a:cs typeface="+mn-cs"/>
              </a:rPr>
              <a:t>υλικό για </a:t>
            </a:r>
            <a:r>
              <a:rPr lang="el-GR" sz="2000" b="0" u="none" dirty="0" smtClean="0">
                <a:latin typeface="+mn-lt"/>
                <a:cs typeface="+mn-cs"/>
              </a:rPr>
              <a:t>την επιμόρφωση των εκπαιδευτικών </a:t>
            </a:r>
            <a:r>
              <a:rPr lang="el-GR" sz="2000" b="0" u="none" dirty="0" smtClean="0">
                <a:latin typeface="+mn-lt"/>
                <a:cs typeface="+mn-cs"/>
              </a:rPr>
              <a:t>στα Κέντρα </a:t>
            </a:r>
            <a:r>
              <a:rPr lang="el-GR" sz="2000" b="0" u="none" dirty="0" smtClean="0">
                <a:latin typeface="+mn-lt"/>
                <a:cs typeface="+mn-cs"/>
              </a:rPr>
              <a:t>Στήριξης </a:t>
            </a:r>
            <a:r>
              <a:rPr lang="el-GR" sz="2000" b="0" u="none" dirty="0" smtClean="0">
                <a:latin typeface="+mn-lt"/>
                <a:cs typeface="+mn-cs"/>
              </a:rPr>
              <a:t>Επιμόρφωσης, Β’ έκδοση, 2011, Πάτρα. ΙΤΥ.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smtClean="0">
                <a:latin typeface="+mn-lt"/>
                <a:cs typeface="+mn-cs"/>
              </a:rPr>
              <a:t>Βασίλης Κόμης ,Εισαγωγή στις </a:t>
            </a:r>
            <a:r>
              <a:rPr lang="el-GR" sz="2000" b="0" u="none" dirty="0" err="1" smtClean="0">
                <a:latin typeface="+mn-lt"/>
                <a:cs typeface="+mn-cs"/>
              </a:rPr>
              <a:t>Εκπ</a:t>
            </a:r>
            <a:r>
              <a:rPr lang="el-GR" sz="2000" b="0" u="none" dirty="0" smtClean="0">
                <a:latin typeface="+mn-lt"/>
                <a:cs typeface="+mn-cs"/>
              </a:rPr>
              <a:t>. Εφαρμογές </a:t>
            </a:r>
            <a:r>
              <a:rPr lang="el-GR" sz="2000" b="0" u="none" dirty="0" smtClean="0">
                <a:latin typeface="+mn-lt"/>
                <a:cs typeface="+mn-cs"/>
              </a:rPr>
              <a:t>των ΤΠΕ, Εκδόσεις </a:t>
            </a:r>
            <a:r>
              <a:rPr lang="el-GR" sz="2000" b="0" u="none" dirty="0" smtClean="0">
                <a:latin typeface="+mn-lt"/>
                <a:cs typeface="+mn-cs"/>
              </a:rPr>
              <a:t>Νέων Τεχνολογιών</a:t>
            </a:r>
            <a:r>
              <a:rPr lang="el-GR" sz="2000" b="0" u="none" dirty="0" smtClean="0">
                <a:latin typeface="+mn-lt"/>
                <a:cs typeface="+mn-cs"/>
              </a:rPr>
              <a:t>, Αθήνα 2004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000" b="0" u="none" dirty="0" err="1" smtClean="0">
                <a:latin typeface="+mn-lt"/>
                <a:cs typeface="+mn-cs"/>
              </a:rPr>
              <a:t>Τ.Μικρόπουλος</a:t>
            </a:r>
            <a:r>
              <a:rPr lang="el-GR" sz="2000" b="0" u="none" dirty="0" smtClean="0">
                <a:latin typeface="+mn-lt"/>
                <a:cs typeface="+mn-cs"/>
              </a:rPr>
              <a:t>, Ο Υπολογιστής ως </a:t>
            </a:r>
            <a:r>
              <a:rPr lang="el-GR" sz="2000" b="0" u="none" dirty="0" smtClean="0">
                <a:latin typeface="+mn-lt"/>
                <a:cs typeface="+mn-cs"/>
              </a:rPr>
              <a:t>γνωστικό εργαλείο </a:t>
            </a:r>
            <a:r>
              <a:rPr lang="el-GR" sz="2000" b="0" u="none" dirty="0" smtClean="0">
                <a:latin typeface="+mn-lt"/>
                <a:cs typeface="+mn-cs"/>
              </a:rPr>
              <a:t>(</a:t>
            </a:r>
            <a:r>
              <a:rPr lang="el-GR" sz="2000" b="0" u="none" dirty="0" err="1" smtClean="0">
                <a:latin typeface="+mn-lt"/>
                <a:cs typeface="+mn-cs"/>
              </a:rPr>
              <a:t>γ1</a:t>
            </a:r>
            <a:r>
              <a:rPr lang="el-GR" sz="2000" b="0" u="none" dirty="0" smtClean="0">
                <a:latin typeface="+mn-lt"/>
                <a:cs typeface="+mn-cs"/>
              </a:rPr>
              <a:t> έκδοση),Ελληνικά Γράμματα, 2006</a:t>
            </a:r>
            <a:endParaRPr lang="en-US" sz="2000" b="0" u="none" dirty="0" smtClean="0">
              <a:latin typeface="+mn-lt"/>
              <a:cs typeface="+mn-cs"/>
            </a:endParaRPr>
          </a:p>
          <a:p>
            <a:pPr marL="365125" lvl="1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l-GR" sz="1800" b="0" u="none" dirty="0">
              <a:cs typeface="+mn-cs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l-GR" sz="1800" b="0" u="none" dirty="0">
              <a:latin typeface="+mn-lt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282" y="1571612"/>
            <a:ext cx="878687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l-GR" sz="2400" u="none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06687-7C5E-47CA-92E1-609DD840C810}" type="slidenum">
              <a:rPr lang="en-US" smtClean="0"/>
              <a:pPr>
                <a:defRPr/>
              </a:pPr>
              <a:t>3</a:t>
            </a:fld>
            <a:r>
              <a:rPr lang="el-GR" smtClean="0"/>
              <a:t> / </a:t>
            </a:r>
            <a:r>
              <a:rPr lang="en-US" smtClean="0"/>
              <a:t>#</a:t>
            </a:r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1714488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16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Οι Στόχοι της ενότητας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1285860"/>
            <a:ext cx="821537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1.1.1. Εισαγωγή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500034" y="2357430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Βασικός στόχος της ενότητας είναι μέσα από κατάλληλες δραστηριότητες να γνωρίσετε: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τις βασικές αρχές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διέπουν τις ευρωπαϊκές πολιτικές και κατ’ επέκταση τις εθνικές στο θέμα της αξιοποίησης των ΤΠΕ και της επιμόρφωσης των εκπαιδευτικών στις Νέες Τεχνολογίες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Διάφορες ευρωπαϊκές και εθνικές δράσεις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που υπαγορεύονται από τις παραπάνω αρχές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30300" y="927100"/>
            <a:ext cx="4965700" cy="3911600"/>
          </a:xfrm>
          <a:custGeom>
            <a:avLst/>
            <a:gdLst>
              <a:gd name="connsiteX0" fmla="*/ 3568700 w 4965700"/>
              <a:gd name="connsiteY0" fmla="*/ 0 h 3911600"/>
              <a:gd name="connsiteX1" fmla="*/ 0 w 4965700"/>
              <a:gd name="connsiteY1" fmla="*/ 3327400 h 3911600"/>
              <a:gd name="connsiteX2" fmla="*/ 0 w 4965700"/>
              <a:gd name="connsiteY2" fmla="*/ 3886200 h 3911600"/>
              <a:gd name="connsiteX3" fmla="*/ 571500 w 4965700"/>
              <a:gd name="connsiteY3" fmla="*/ 3911600 h 3911600"/>
              <a:gd name="connsiteX4" fmla="*/ 4965700 w 4965700"/>
              <a:gd name="connsiteY4" fmla="*/ 1409700 h 3911600"/>
              <a:gd name="connsiteX5" fmla="*/ 4965700 w 4965700"/>
              <a:gd name="connsiteY5" fmla="*/ 0 h 3911600"/>
              <a:gd name="connsiteX6" fmla="*/ 3568700 w 4965700"/>
              <a:gd name="connsiteY6" fmla="*/ 0 h 39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5700" h="3911600">
                <a:moveTo>
                  <a:pt x="3568700" y="0"/>
                </a:moveTo>
                <a:lnTo>
                  <a:pt x="0" y="3327400"/>
                </a:lnTo>
                <a:lnTo>
                  <a:pt x="0" y="3886200"/>
                </a:lnTo>
                <a:lnTo>
                  <a:pt x="571500" y="3911600"/>
                </a:lnTo>
                <a:lnTo>
                  <a:pt x="4965700" y="1409700"/>
                </a:lnTo>
                <a:lnTo>
                  <a:pt x="4965700" y="0"/>
                </a:lnTo>
                <a:lnTo>
                  <a:pt x="3568700" y="0"/>
                </a:lnTo>
                <a:close/>
              </a:path>
            </a:pathLst>
          </a:custGeom>
          <a:gradFill>
            <a:gsLst>
              <a:gs pos="1000">
                <a:schemeClr val="tx1">
                  <a:lumMod val="95000"/>
                  <a:lumOff val="5000"/>
                  <a:alpha val="15000"/>
                </a:schemeClr>
              </a:gs>
              <a:gs pos="100000">
                <a:schemeClr val="tx1">
                  <a:lumMod val="95000"/>
                  <a:lumOff val="5000"/>
                  <a:alpha val="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9188" y="4259263"/>
            <a:ext cx="584200" cy="584200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7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61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14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857888" y="4259263"/>
            <a:ext cx="1999996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7" name="TextBox 28"/>
          <p:cNvSpPr txBox="1">
            <a:spLocks noChangeArrowheads="1"/>
          </p:cNvSpPr>
          <p:nvPr/>
        </p:nvSpPr>
        <p:spPr bwMode="auto">
          <a:xfrm>
            <a:off x="1119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1990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088" name="TextBox 29"/>
          <p:cNvSpPr txBox="1">
            <a:spLocks noChangeArrowheads="1"/>
          </p:cNvSpPr>
          <p:nvPr/>
        </p:nvSpPr>
        <p:spPr bwMode="auto">
          <a:xfrm>
            <a:off x="1817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/>
              <a:t>2000</a:t>
            </a:r>
            <a:endParaRPr lang="en-US" sz="1100" b="1" dirty="0"/>
          </a:p>
        </p:txBody>
      </p:sp>
      <p:sp>
        <p:nvSpPr>
          <p:cNvPr id="3089" name="TextBox 30"/>
          <p:cNvSpPr txBox="1">
            <a:spLocks noChangeArrowheads="1"/>
          </p:cNvSpPr>
          <p:nvPr/>
        </p:nvSpPr>
        <p:spPr bwMode="auto">
          <a:xfrm>
            <a:off x="2516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2001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090" name="TextBox 31"/>
          <p:cNvSpPr txBox="1">
            <a:spLocks noChangeArrowheads="1"/>
          </p:cNvSpPr>
          <p:nvPr/>
        </p:nvSpPr>
        <p:spPr bwMode="auto">
          <a:xfrm>
            <a:off x="3214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2005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096" name="TextBox 38"/>
          <p:cNvSpPr txBox="1">
            <a:spLocks noChangeArrowheads="1"/>
          </p:cNvSpPr>
          <p:nvPr/>
        </p:nvSpPr>
        <p:spPr bwMode="auto">
          <a:xfrm>
            <a:off x="3857888" y="4270375"/>
            <a:ext cx="1642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Σήμερα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18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817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515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214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3857620" y="4842933"/>
            <a:ext cx="2000264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147255" y="1086286"/>
            <a:ext cx="2516330" cy="1414020"/>
          </a:xfrm>
          <a:prstGeom prst="roundRect">
            <a:avLst>
              <a:gd name="adj" fmla="val 734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40" name="TextBox 54"/>
          <p:cNvSpPr txBox="1">
            <a:spLocks noChangeArrowheads="1"/>
          </p:cNvSpPr>
          <p:nvPr/>
        </p:nvSpPr>
        <p:spPr bwMode="auto">
          <a:xfrm>
            <a:off x="6238875" y="1294471"/>
            <a:ext cx="269398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100" b="0" u="none" dirty="0"/>
              <a:t>αναγκαιότητα της ενσωμάτωσης των ΤΠΕ στην εκπαίδευση </a:t>
            </a:r>
            <a:r>
              <a:rPr lang="el-GR" sz="1100" b="0" u="none" dirty="0" smtClean="0"/>
              <a:t>και</a:t>
            </a:r>
            <a:r>
              <a:rPr lang="en-US" sz="1100" b="0" u="none" dirty="0" smtClean="0"/>
              <a:t> </a:t>
            </a:r>
            <a:r>
              <a:rPr lang="el-GR" sz="1100" b="0" u="none" dirty="0" smtClean="0"/>
              <a:t>ταυτόχρονα </a:t>
            </a:r>
            <a:r>
              <a:rPr lang="el-GR" sz="1100" b="0" u="none" dirty="0"/>
              <a:t>την ανάγκη της απόκτησης προηγμένων </a:t>
            </a:r>
            <a:r>
              <a:rPr lang="el-GR" sz="1100" b="0" u="none" dirty="0" smtClean="0"/>
              <a:t>γνώσεων</a:t>
            </a:r>
            <a:r>
              <a:rPr lang="en-US" sz="1100" b="0" u="none" dirty="0" smtClean="0"/>
              <a:t> </a:t>
            </a:r>
            <a:r>
              <a:rPr lang="el-GR" sz="1100" b="0" u="none" dirty="0" smtClean="0"/>
              <a:t>και </a:t>
            </a:r>
            <a:r>
              <a:rPr lang="el-GR" sz="1100" b="0" u="none" dirty="0"/>
              <a:t>δεξιοτήτων χειρισμού Η.Υ. και χρήσης των ΤΠΕ από </a:t>
            </a:r>
            <a:r>
              <a:rPr lang="el-GR" sz="1100" b="0" u="none" dirty="0" smtClean="0"/>
              <a:t>το</a:t>
            </a:r>
            <a:r>
              <a:rPr lang="en-US" sz="1100" b="0" u="none" dirty="0" smtClean="0"/>
              <a:t> </a:t>
            </a:r>
            <a:r>
              <a:rPr lang="el-GR" sz="1100" b="0" u="none" dirty="0" smtClean="0"/>
              <a:t>σύνολο </a:t>
            </a:r>
            <a:r>
              <a:rPr lang="el-GR" sz="1100" b="0" u="none" dirty="0"/>
              <a:t>των </a:t>
            </a:r>
            <a:r>
              <a:rPr lang="el-GR" sz="1100" b="0" u="none" dirty="0" smtClean="0"/>
              <a:t>πολιτών. </a:t>
            </a:r>
            <a:endParaRPr lang="el-GR" sz="1100" b="0" u="none" dirty="0"/>
          </a:p>
        </p:txBody>
      </p:sp>
      <p:sp>
        <p:nvSpPr>
          <p:cNvPr id="63" name="Rectangle 62"/>
          <p:cNvSpPr/>
          <p:nvPr/>
        </p:nvSpPr>
        <p:spPr>
          <a:xfrm>
            <a:off x="3571868" y="1082676"/>
            <a:ext cx="2516195" cy="1417630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43" name="TextBox 71"/>
          <p:cNvSpPr txBox="1">
            <a:spLocks noChangeArrowheads="1"/>
          </p:cNvSpPr>
          <p:nvPr/>
        </p:nvSpPr>
        <p:spPr bwMode="auto">
          <a:xfrm>
            <a:off x="3357554" y="1035050"/>
            <a:ext cx="27305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1990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214282" y="1285860"/>
            <a:ext cx="2714644" cy="1928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1.1.2. Πολιτικές Ενσωμάτωσης των ΤΠΕ στην Εκπαίδευση </a:t>
            </a:r>
            <a:endParaRPr lang="el-GR" sz="2000" u="none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fontAlgn="auto">
              <a:spcAft>
                <a:spcPts val="0"/>
              </a:spcAft>
              <a:defRPr/>
            </a:pPr>
            <a:endParaRPr lang="el-GR" sz="2000" u="none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Ευρωπαϊκές αποφάσεις(1/4)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799166" y="927100"/>
            <a:ext cx="4296834" cy="3911600"/>
          </a:xfrm>
          <a:custGeom>
            <a:avLst/>
            <a:gdLst>
              <a:gd name="connsiteX0" fmla="*/ 3568700 w 4965700"/>
              <a:gd name="connsiteY0" fmla="*/ 0 h 3911600"/>
              <a:gd name="connsiteX1" fmla="*/ 0 w 4965700"/>
              <a:gd name="connsiteY1" fmla="*/ 3327400 h 3911600"/>
              <a:gd name="connsiteX2" fmla="*/ 0 w 4965700"/>
              <a:gd name="connsiteY2" fmla="*/ 3886200 h 3911600"/>
              <a:gd name="connsiteX3" fmla="*/ 571500 w 4965700"/>
              <a:gd name="connsiteY3" fmla="*/ 3911600 h 3911600"/>
              <a:gd name="connsiteX4" fmla="*/ 4965700 w 4965700"/>
              <a:gd name="connsiteY4" fmla="*/ 1409700 h 3911600"/>
              <a:gd name="connsiteX5" fmla="*/ 4965700 w 4965700"/>
              <a:gd name="connsiteY5" fmla="*/ 0 h 3911600"/>
              <a:gd name="connsiteX6" fmla="*/ 3568700 w 4965700"/>
              <a:gd name="connsiteY6" fmla="*/ 0 h 3911600"/>
              <a:gd name="connsiteX0" fmla="*/ 3568700 w 4965700"/>
              <a:gd name="connsiteY0" fmla="*/ 0 h 3911600"/>
              <a:gd name="connsiteX1" fmla="*/ 0 w 4965700"/>
              <a:gd name="connsiteY1" fmla="*/ 3327400 h 3911600"/>
              <a:gd name="connsiteX2" fmla="*/ 0 w 4965700"/>
              <a:gd name="connsiteY2" fmla="*/ 3886200 h 3911600"/>
              <a:gd name="connsiteX3" fmla="*/ 1274234 w 4965700"/>
              <a:gd name="connsiteY3" fmla="*/ 3911600 h 3911600"/>
              <a:gd name="connsiteX4" fmla="*/ 4965700 w 4965700"/>
              <a:gd name="connsiteY4" fmla="*/ 1409700 h 3911600"/>
              <a:gd name="connsiteX5" fmla="*/ 4965700 w 4965700"/>
              <a:gd name="connsiteY5" fmla="*/ 0 h 3911600"/>
              <a:gd name="connsiteX6" fmla="*/ 3568700 w 4965700"/>
              <a:gd name="connsiteY6" fmla="*/ 0 h 3911600"/>
              <a:gd name="connsiteX0" fmla="*/ 3568700 w 4965700"/>
              <a:gd name="connsiteY0" fmla="*/ 0 h 3911600"/>
              <a:gd name="connsiteX1" fmla="*/ 694267 w 4965700"/>
              <a:gd name="connsiteY1" fmla="*/ 3318933 h 3911600"/>
              <a:gd name="connsiteX2" fmla="*/ 0 w 4965700"/>
              <a:gd name="connsiteY2" fmla="*/ 3886200 h 3911600"/>
              <a:gd name="connsiteX3" fmla="*/ 1274234 w 4965700"/>
              <a:gd name="connsiteY3" fmla="*/ 3911600 h 3911600"/>
              <a:gd name="connsiteX4" fmla="*/ 4965700 w 4965700"/>
              <a:gd name="connsiteY4" fmla="*/ 1409700 h 3911600"/>
              <a:gd name="connsiteX5" fmla="*/ 4965700 w 4965700"/>
              <a:gd name="connsiteY5" fmla="*/ 0 h 3911600"/>
              <a:gd name="connsiteX6" fmla="*/ 3568700 w 4965700"/>
              <a:gd name="connsiteY6" fmla="*/ 0 h 3911600"/>
              <a:gd name="connsiteX0" fmla="*/ 3568700 w 4965700"/>
              <a:gd name="connsiteY0" fmla="*/ 0 h 3911600"/>
              <a:gd name="connsiteX1" fmla="*/ 694267 w 4965700"/>
              <a:gd name="connsiteY1" fmla="*/ 3318933 h 3911600"/>
              <a:gd name="connsiteX2" fmla="*/ 0 w 4965700"/>
              <a:gd name="connsiteY2" fmla="*/ 3886200 h 3911600"/>
              <a:gd name="connsiteX3" fmla="*/ 1274234 w 4965700"/>
              <a:gd name="connsiteY3" fmla="*/ 3911600 h 3911600"/>
              <a:gd name="connsiteX4" fmla="*/ 4965700 w 4965700"/>
              <a:gd name="connsiteY4" fmla="*/ 1409700 h 3911600"/>
              <a:gd name="connsiteX5" fmla="*/ 4965700 w 4965700"/>
              <a:gd name="connsiteY5" fmla="*/ 0 h 3911600"/>
              <a:gd name="connsiteX6" fmla="*/ 3568700 w 4965700"/>
              <a:gd name="connsiteY6" fmla="*/ 0 h 3911600"/>
              <a:gd name="connsiteX0" fmla="*/ 2899834 w 4296834"/>
              <a:gd name="connsiteY0" fmla="*/ 0 h 3911600"/>
              <a:gd name="connsiteX1" fmla="*/ 25401 w 4296834"/>
              <a:gd name="connsiteY1" fmla="*/ 3318933 h 3911600"/>
              <a:gd name="connsiteX2" fmla="*/ 0 w 4296834"/>
              <a:gd name="connsiteY2" fmla="*/ 3894667 h 3911600"/>
              <a:gd name="connsiteX3" fmla="*/ 605368 w 4296834"/>
              <a:gd name="connsiteY3" fmla="*/ 3911600 h 3911600"/>
              <a:gd name="connsiteX4" fmla="*/ 4296834 w 4296834"/>
              <a:gd name="connsiteY4" fmla="*/ 1409700 h 3911600"/>
              <a:gd name="connsiteX5" fmla="*/ 4296834 w 4296834"/>
              <a:gd name="connsiteY5" fmla="*/ 0 h 3911600"/>
              <a:gd name="connsiteX6" fmla="*/ 2899834 w 4296834"/>
              <a:gd name="connsiteY6" fmla="*/ 0 h 39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6834" h="3911600">
                <a:moveTo>
                  <a:pt x="2899834" y="0"/>
                </a:moveTo>
                <a:lnTo>
                  <a:pt x="25401" y="3318933"/>
                </a:lnTo>
                <a:cubicBezTo>
                  <a:pt x="14112" y="3711222"/>
                  <a:pt x="231422" y="3705578"/>
                  <a:pt x="0" y="3894667"/>
                </a:cubicBezTo>
                <a:lnTo>
                  <a:pt x="605368" y="3911600"/>
                </a:lnTo>
                <a:lnTo>
                  <a:pt x="4296834" y="1409700"/>
                </a:lnTo>
                <a:lnTo>
                  <a:pt x="4296834" y="0"/>
                </a:lnTo>
                <a:lnTo>
                  <a:pt x="2899834" y="0"/>
                </a:lnTo>
                <a:close/>
              </a:path>
            </a:pathLst>
          </a:custGeom>
          <a:gradFill>
            <a:gsLst>
              <a:gs pos="1000">
                <a:schemeClr val="tx1">
                  <a:lumMod val="95000"/>
                  <a:lumOff val="5000"/>
                  <a:alpha val="15000"/>
                </a:schemeClr>
              </a:gs>
              <a:gs pos="100000">
                <a:schemeClr val="tx1">
                  <a:lumMod val="95000"/>
                  <a:lumOff val="5000"/>
                  <a:alpha val="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147255" y="927100"/>
            <a:ext cx="2516330" cy="1414020"/>
          </a:xfrm>
          <a:prstGeom prst="roundRect">
            <a:avLst>
              <a:gd name="adj" fmla="val 734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64" name="TextBox 54"/>
          <p:cNvSpPr txBox="1">
            <a:spLocks noChangeArrowheads="1"/>
          </p:cNvSpPr>
          <p:nvPr/>
        </p:nvSpPr>
        <p:spPr bwMode="auto">
          <a:xfrm>
            <a:off x="6238875" y="1165225"/>
            <a:ext cx="26939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100" b="0" u="none" dirty="0" smtClean="0"/>
              <a:t>Η σύνοδος που θέτει </a:t>
            </a:r>
            <a:r>
              <a:rPr lang="el-GR" sz="1100" b="0" u="none" dirty="0"/>
              <a:t>ως ορόσημο το 2010, τη χρονιά κατά </a:t>
            </a:r>
            <a:r>
              <a:rPr lang="el-GR" sz="1100" b="0" u="none" dirty="0" smtClean="0"/>
              <a:t>την οποία </a:t>
            </a:r>
            <a:r>
              <a:rPr lang="el-GR" sz="1100" b="0" u="none" dirty="0"/>
              <a:t>η Ευρώπη θα (πρέπει να) καταστεί η </a:t>
            </a:r>
            <a:r>
              <a:rPr lang="el-GR" sz="1100" b="0" u="none" dirty="0" smtClean="0"/>
              <a:t>πλέον ανταγωνιστική </a:t>
            </a:r>
            <a:r>
              <a:rPr lang="el-GR" sz="1100" b="0" u="none" dirty="0"/>
              <a:t>δύναμη διεθνώς και αυτό μέσα από </a:t>
            </a:r>
            <a:r>
              <a:rPr lang="el-GR" sz="1100" b="0" u="none" dirty="0" smtClean="0"/>
              <a:t>το μετασχηματισμό </a:t>
            </a:r>
            <a:r>
              <a:rPr lang="el-GR" sz="1100" b="0" u="none" dirty="0"/>
              <a:t>(</a:t>
            </a:r>
            <a:r>
              <a:rPr lang="el-GR" sz="1100" b="0" u="none" dirty="0" smtClean="0"/>
              <a:t>μεταξύ </a:t>
            </a:r>
            <a:r>
              <a:rPr lang="el-GR" sz="1100" b="0" u="none" dirty="0"/>
              <a:t>των άλλων) των εκπαιδευτικών </a:t>
            </a:r>
            <a:r>
              <a:rPr lang="el-GR" sz="1100" b="0" u="none" dirty="0" smtClean="0"/>
              <a:t>της δομών</a:t>
            </a:r>
            <a:r>
              <a:rPr lang="el-GR" sz="1100" b="0" u="none" dirty="0"/>
              <a:t>.   </a:t>
            </a:r>
            <a:endParaRPr lang="en-US" sz="1100" b="0" u="none" dirty="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4165" name="TextBox 54"/>
          <p:cNvSpPr txBox="1">
            <a:spLocks noChangeArrowheads="1"/>
          </p:cNvSpPr>
          <p:nvPr/>
        </p:nvSpPr>
        <p:spPr bwMode="auto">
          <a:xfrm>
            <a:off x="6245224" y="950913"/>
            <a:ext cx="204155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300" u="none" dirty="0" smtClean="0">
                <a:solidFill>
                  <a:srgbClr val="262626"/>
                </a:solidFill>
                <a:cs typeface="Calibri" pitchFamily="34" charset="0"/>
              </a:rPr>
              <a:t>Λισσαβώνα</a:t>
            </a:r>
            <a:endParaRPr lang="en-US" sz="1300" u="none" dirty="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71868" y="1142984"/>
            <a:ext cx="2516195" cy="1285884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67" name="TextBox 71"/>
          <p:cNvSpPr txBox="1">
            <a:spLocks noChangeArrowheads="1"/>
          </p:cNvSpPr>
          <p:nvPr/>
        </p:nvSpPr>
        <p:spPr bwMode="auto">
          <a:xfrm>
            <a:off x="3571868" y="1035050"/>
            <a:ext cx="25161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</a:t>
            </a:r>
            <a:r>
              <a:rPr lang="el-GR" sz="6000" b="1" dirty="0" smtClean="0">
                <a:solidFill>
                  <a:schemeClr val="bg1"/>
                </a:solidFill>
              </a:rPr>
              <a:t>000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>
          <a:xfrm>
            <a:off x="214282" y="1285860"/>
            <a:ext cx="2500330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Ευρωπαϊκές αποφάσεις (2/4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2" name="Rectangle 4"/>
          <p:cNvSpPr/>
          <p:nvPr/>
        </p:nvSpPr>
        <p:spPr>
          <a:xfrm>
            <a:off x="1119188" y="4259263"/>
            <a:ext cx="584200" cy="584200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7"/>
          <p:cNvSpPr/>
          <p:nvPr/>
        </p:nvSpPr>
        <p:spPr>
          <a:xfrm>
            <a:off x="1817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8"/>
          <p:cNvSpPr/>
          <p:nvPr/>
        </p:nvSpPr>
        <p:spPr>
          <a:xfrm>
            <a:off x="25161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Rectangle 9"/>
          <p:cNvSpPr/>
          <p:nvPr/>
        </p:nvSpPr>
        <p:spPr>
          <a:xfrm>
            <a:off x="3214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ight Arrow 16"/>
          <p:cNvSpPr/>
          <p:nvPr/>
        </p:nvSpPr>
        <p:spPr>
          <a:xfrm>
            <a:off x="3857888" y="4259263"/>
            <a:ext cx="1999996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TextBox 28"/>
          <p:cNvSpPr txBox="1">
            <a:spLocks noChangeArrowheads="1"/>
          </p:cNvSpPr>
          <p:nvPr/>
        </p:nvSpPr>
        <p:spPr bwMode="auto">
          <a:xfrm>
            <a:off x="1119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1990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TextBox 29"/>
          <p:cNvSpPr txBox="1">
            <a:spLocks noChangeArrowheads="1"/>
          </p:cNvSpPr>
          <p:nvPr/>
        </p:nvSpPr>
        <p:spPr bwMode="auto">
          <a:xfrm>
            <a:off x="1817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/>
              <a:t>2000</a:t>
            </a:r>
            <a:endParaRPr lang="en-US" sz="1100" b="1" dirty="0"/>
          </a:p>
        </p:txBody>
      </p:sp>
      <p:sp>
        <p:nvSpPr>
          <p:cNvPr id="70" name="TextBox 30"/>
          <p:cNvSpPr txBox="1">
            <a:spLocks noChangeArrowheads="1"/>
          </p:cNvSpPr>
          <p:nvPr/>
        </p:nvSpPr>
        <p:spPr bwMode="auto">
          <a:xfrm>
            <a:off x="2516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2001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1" name="TextBox 31"/>
          <p:cNvSpPr txBox="1">
            <a:spLocks noChangeArrowheads="1"/>
          </p:cNvSpPr>
          <p:nvPr/>
        </p:nvSpPr>
        <p:spPr bwMode="auto">
          <a:xfrm>
            <a:off x="3214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2005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2" name="TextBox 38"/>
          <p:cNvSpPr txBox="1">
            <a:spLocks noChangeArrowheads="1"/>
          </p:cNvSpPr>
          <p:nvPr/>
        </p:nvSpPr>
        <p:spPr bwMode="auto">
          <a:xfrm>
            <a:off x="3857888" y="4270375"/>
            <a:ext cx="1642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Σήμερα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3" name="Rectangle 49"/>
          <p:cNvSpPr/>
          <p:nvPr/>
        </p:nvSpPr>
        <p:spPr>
          <a:xfrm>
            <a:off x="1118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50"/>
          <p:cNvSpPr/>
          <p:nvPr/>
        </p:nvSpPr>
        <p:spPr>
          <a:xfrm>
            <a:off x="1817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51"/>
          <p:cNvSpPr/>
          <p:nvPr/>
        </p:nvSpPr>
        <p:spPr>
          <a:xfrm>
            <a:off x="2515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52"/>
          <p:cNvSpPr/>
          <p:nvPr/>
        </p:nvSpPr>
        <p:spPr>
          <a:xfrm>
            <a:off x="3214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ight Arrow 58"/>
          <p:cNvSpPr/>
          <p:nvPr/>
        </p:nvSpPr>
        <p:spPr>
          <a:xfrm>
            <a:off x="3857620" y="4842933"/>
            <a:ext cx="2000264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78"/>
          <p:cNvSpPr/>
          <p:nvPr/>
        </p:nvSpPr>
        <p:spPr>
          <a:xfrm>
            <a:off x="6143636" y="1000108"/>
            <a:ext cx="2516330" cy="1414020"/>
          </a:xfrm>
          <a:prstGeom prst="roundRect">
            <a:avLst>
              <a:gd name="adj" fmla="val 734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514600" y="931333"/>
            <a:ext cx="3581400" cy="3911600"/>
          </a:xfrm>
          <a:custGeom>
            <a:avLst/>
            <a:gdLst>
              <a:gd name="connsiteX0" fmla="*/ 2167467 w 3581400"/>
              <a:gd name="connsiteY0" fmla="*/ 0 h 3911600"/>
              <a:gd name="connsiteX1" fmla="*/ 0 w 3581400"/>
              <a:gd name="connsiteY1" fmla="*/ 3335867 h 3911600"/>
              <a:gd name="connsiteX2" fmla="*/ 550333 w 3581400"/>
              <a:gd name="connsiteY2" fmla="*/ 3911600 h 3911600"/>
              <a:gd name="connsiteX3" fmla="*/ 3581400 w 3581400"/>
              <a:gd name="connsiteY3" fmla="*/ 1388534 h 3911600"/>
              <a:gd name="connsiteX4" fmla="*/ 2167467 w 3581400"/>
              <a:gd name="connsiteY4" fmla="*/ 0 h 39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400" h="3911600">
                <a:moveTo>
                  <a:pt x="2167467" y="0"/>
                </a:moveTo>
                <a:lnTo>
                  <a:pt x="0" y="3335867"/>
                </a:lnTo>
                <a:lnTo>
                  <a:pt x="550333" y="3911600"/>
                </a:lnTo>
                <a:lnTo>
                  <a:pt x="3581400" y="1388534"/>
                </a:lnTo>
                <a:lnTo>
                  <a:pt x="2167467" y="0"/>
                </a:lnTo>
                <a:close/>
              </a:path>
            </a:pathLst>
          </a:custGeom>
          <a:gradFill>
            <a:gsLst>
              <a:gs pos="1000">
                <a:schemeClr val="tx1">
                  <a:lumMod val="95000"/>
                  <a:lumOff val="5000"/>
                  <a:alpha val="15000"/>
                </a:schemeClr>
              </a:gs>
              <a:gs pos="100000">
                <a:schemeClr val="tx1">
                  <a:lumMod val="95000"/>
                  <a:lumOff val="5000"/>
                  <a:alpha val="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89" name="TextBox 54"/>
          <p:cNvSpPr txBox="1">
            <a:spLocks noChangeArrowheads="1"/>
          </p:cNvSpPr>
          <p:nvPr/>
        </p:nvSpPr>
        <p:spPr bwMode="auto">
          <a:xfrm>
            <a:off x="6245224" y="950913"/>
            <a:ext cx="218442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300" b="1" dirty="0" smtClean="0">
                <a:solidFill>
                  <a:srgbClr val="262626"/>
                </a:solidFill>
                <a:cs typeface="Calibri" pitchFamily="34" charset="0"/>
              </a:rPr>
              <a:t>Στοκχόλμη</a:t>
            </a:r>
            <a:endParaRPr lang="en-US" sz="1300" dirty="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00430" y="1027105"/>
            <a:ext cx="2587633" cy="1401763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91" name="TextBox 71"/>
          <p:cNvSpPr txBox="1">
            <a:spLocks noChangeArrowheads="1"/>
          </p:cNvSpPr>
          <p:nvPr/>
        </p:nvSpPr>
        <p:spPr bwMode="auto">
          <a:xfrm>
            <a:off x="3500430" y="1035050"/>
            <a:ext cx="2587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6000" b="1" dirty="0" smtClean="0">
                <a:solidFill>
                  <a:schemeClr val="bg1"/>
                </a:solidFill>
              </a:rPr>
              <a:t>2001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60" name="TextBox 54"/>
          <p:cNvSpPr txBox="1">
            <a:spLocks noChangeArrowheads="1"/>
          </p:cNvSpPr>
          <p:nvPr/>
        </p:nvSpPr>
        <p:spPr bwMode="auto">
          <a:xfrm>
            <a:off x="6238875" y="1182478"/>
            <a:ext cx="26939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100" b="0" u="none" dirty="0" smtClean="0"/>
              <a:t>τέθηκαν συγκεκριμένοι στόχοι για τη βελτίωση </a:t>
            </a:r>
            <a:r>
              <a:rPr lang="el-GR" sz="1100" b="0" u="none" dirty="0" err="1" smtClean="0"/>
              <a:t>τωv</a:t>
            </a:r>
            <a:r>
              <a:rPr lang="el-GR" sz="1100" b="0" u="none" dirty="0" smtClean="0"/>
              <a:t> βασικών γνώσεων, ειδικότερα όσον αφορά τις δεξιότητες των ΤΠΕ.</a:t>
            </a: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214282" y="1285860"/>
            <a:ext cx="2500330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Ευρωπαϊκές αποφάσεις (3/4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4" name="Rectangle 4"/>
          <p:cNvSpPr/>
          <p:nvPr/>
        </p:nvSpPr>
        <p:spPr>
          <a:xfrm>
            <a:off x="1119188" y="4259263"/>
            <a:ext cx="584200" cy="584200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7"/>
          <p:cNvSpPr/>
          <p:nvPr/>
        </p:nvSpPr>
        <p:spPr>
          <a:xfrm>
            <a:off x="1817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Rectangle 8"/>
          <p:cNvSpPr/>
          <p:nvPr/>
        </p:nvSpPr>
        <p:spPr>
          <a:xfrm>
            <a:off x="25161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ectangle 9"/>
          <p:cNvSpPr/>
          <p:nvPr/>
        </p:nvSpPr>
        <p:spPr>
          <a:xfrm>
            <a:off x="3214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ight Arrow 16"/>
          <p:cNvSpPr/>
          <p:nvPr/>
        </p:nvSpPr>
        <p:spPr>
          <a:xfrm>
            <a:off x="3857888" y="4259263"/>
            <a:ext cx="1999996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TextBox 28"/>
          <p:cNvSpPr txBox="1">
            <a:spLocks noChangeArrowheads="1"/>
          </p:cNvSpPr>
          <p:nvPr/>
        </p:nvSpPr>
        <p:spPr bwMode="auto">
          <a:xfrm>
            <a:off x="1119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1990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70" name="TextBox 29"/>
          <p:cNvSpPr txBox="1">
            <a:spLocks noChangeArrowheads="1"/>
          </p:cNvSpPr>
          <p:nvPr/>
        </p:nvSpPr>
        <p:spPr bwMode="auto">
          <a:xfrm>
            <a:off x="1817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/>
              <a:t>2000</a:t>
            </a:r>
            <a:endParaRPr lang="en-US" sz="1100" b="1" dirty="0"/>
          </a:p>
        </p:txBody>
      </p:sp>
      <p:sp>
        <p:nvSpPr>
          <p:cNvPr id="71" name="TextBox 30"/>
          <p:cNvSpPr txBox="1">
            <a:spLocks noChangeArrowheads="1"/>
          </p:cNvSpPr>
          <p:nvPr/>
        </p:nvSpPr>
        <p:spPr bwMode="auto">
          <a:xfrm>
            <a:off x="2516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2001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2" name="TextBox 31"/>
          <p:cNvSpPr txBox="1">
            <a:spLocks noChangeArrowheads="1"/>
          </p:cNvSpPr>
          <p:nvPr/>
        </p:nvSpPr>
        <p:spPr bwMode="auto">
          <a:xfrm>
            <a:off x="3214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2005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3" name="TextBox 38"/>
          <p:cNvSpPr txBox="1">
            <a:spLocks noChangeArrowheads="1"/>
          </p:cNvSpPr>
          <p:nvPr/>
        </p:nvSpPr>
        <p:spPr bwMode="auto">
          <a:xfrm>
            <a:off x="3857888" y="4270375"/>
            <a:ext cx="1642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Σήμερα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4" name="Rectangle 49"/>
          <p:cNvSpPr/>
          <p:nvPr/>
        </p:nvSpPr>
        <p:spPr>
          <a:xfrm>
            <a:off x="1118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50"/>
          <p:cNvSpPr/>
          <p:nvPr/>
        </p:nvSpPr>
        <p:spPr>
          <a:xfrm>
            <a:off x="1817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51"/>
          <p:cNvSpPr/>
          <p:nvPr/>
        </p:nvSpPr>
        <p:spPr>
          <a:xfrm>
            <a:off x="2515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52"/>
          <p:cNvSpPr/>
          <p:nvPr/>
        </p:nvSpPr>
        <p:spPr>
          <a:xfrm>
            <a:off x="3214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ight Arrow 58"/>
          <p:cNvSpPr/>
          <p:nvPr/>
        </p:nvSpPr>
        <p:spPr>
          <a:xfrm>
            <a:off x="3857620" y="4842933"/>
            <a:ext cx="2000264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225800" y="931333"/>
            <a:ext cx="2836333" cy="3920067"/>
          </a:xfrm>
          <a:custGeom>
            <a:avLst/>
            <a:gdLst>
              <a:gd name="connsiteX0" fmla="*/ 1456267 w 2836333"/>
              <a:gd name="connsiteY0" fmla="*/ 0 h 3920067"/>
              <a:gd name="connsiteX1" fmla="*/ 0 w 2836333"/>
              <a:gd name="connsiteY1" fmla="*/ 3344334 h 3920067"/>
              <a:gd name="connsiteX2" fmla="*/ 558800 w 2836333"/>
              <a:gd name="connsiteY2" fmla="*/ 3920067 h 3920067"/>
              <a:gd name="connsiteX3" fmla="*/ 2836333 w 2836333"/>
              <a:gd name="connsiteY3" fmla="*/ 1422400 h 3920067"/>
              <a:gd name="connsiteX4" fmla="*/ 1456267 w 2836333"/>
              <a:gd name="connsiteY4" fmla="*/ 0 h 392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333" h="3920067">
                <a:moveTo>
                  <a:pt x="1456267" y="0"/>
                </a:moveTo>
                <a:lnTo>
                  <a:pt x="0" y="3344334"/>
                </a:lnTo>
                <a:lnTo>
                  <a:pt x="558800" y="3920067"/>
                </a:lnTo>
                <a:lnTo>
                  <a:pt x="2836333" y="1422400"/>
                </a:lnTo>
                <a:lnTo>
                  <a:pt x="1456267" y="0"/>
                </a:lnTo>
                <a:close/>
              </a:path>
            </a:pathLst>
          </a:custGeom>
          <a:gradFill>
            <a:gsLst>
              <a:gs pos="1000">
                <a:schemeClr val="tx1">
                  <a:lumMod val="95000"/>
                  <a:lumOff val="5000"/>
                  <a:alpha val="15000"/>
                </a:schemeClr>
              </a:gs>
              <a:gs pos="100000">
                <a:schemeClr val="tx1">
                  <a:lumMod val="95000"/>
                  <a:lumOff val="5000"/>
                  <a:alpha val="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147255" y="927100"/>
            <a:ext cx="2496711" cy="1716082"/>
          </a:xfrm>
          <a:prstGeom prst="roundRect">
            <a:avLst>
              <a:gd name="adj" fmla="val 734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12" name="TextBox 54"/>
          <p:cNvSpPr txBox="1">
            <a:spLocks noChangeArrowheads="1"/>
          </p:cNvSpPr>
          <p:nvPr/>
        </p:nvSpPr>
        <p:spPr bwMode="auto">
          <a:xfrm>
            <a:off x="6143636" y="1000108"/>
            <a:ext cx="26939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l-GR" sz="1100" b="0" u="none" dirty="0" smtClean="0"/>
              <a:t>καθορίστηκε η νέα πολιτική της EE για τις ΤΠΕ, αποκαλούμενη </a:t>
            </a:r>
            <a:r>
              <a:rPr lang="en-US" sz="1100" b="0" u="none" dirty="0" err="1" smtClean="0"/>
              <a:t>i</a:t>
            </a:r>
            <a:r>
              <a:rPr lang="el-GR" sz="1100" b="0" u="none" dirty="0" smtClean="0"/>
              <a:t>2010, </a:t>
            </a:r>
            <a:r>
              <a:rPr lang="el-GR" sz="1100" b="0" u="none" dirty="0" err="1" smtClean="0"/>
              <a:t>European</a:t>
            </a:r>
            <a:r>
              <a:rPr lang="el-GR" sz="1100" b="0" u="none" dirty="0" smtClean="0"/>
              <a:t> </a:t>
            </a:r>
            <a:r>
              <a:rPr lang="el-GR" sz="1100" b="0" u="none" dirty="0" err="1" smtClean="0"/>
              <a:t>Information</a:t>
            </a:r>
            <a:r>
              <a:rPr lang="el-GR" sz="1100" b="0" u="none" dirty="0" smtClean="0"/>
              <a:t> </a:t>
            </a:r>
            <a:r>
              <a:rPr lang="el-GR" sz="1100" b="0" u="none" dirty="0" err="1" smtClean="0"/>
              <a:t>Society</a:t>
            </a:r>
            <a:r>
              <a:rPr lang="el-GR" sz="1100" b="0" u="none" dirty="0" smtClean="0"/>
              <a:t> 2010</a:t>
            </a:r>
            <a:r>
              <a:rPr lang="el-GR" sz="1100" b="0" u="none" baseline="30000" dirty="0" smtClean="0"/>
              <a:t>2</a:t>
            </a:r>
            <a:r>
              <a:rPr lang="en-US" sz="1100" b="0" u="none" dirty="0" smtClean="0"/>
              <a:t>,</a:t>
            </a:r>
            <a:r>
              <a:rPr lang="el-GR" sz="1100" b="0" u="none" dirty="0" smtClean="0"/>
              <a:t>, με έμφαση στην καινοτομία, τη γνώση, την αξιοποίηση του ανθρώπινου δυναμικού, την εκμάθηση και χρήση των ΤΠΕ και την κοινωνική συνοχή. </a:t>
            </a:r>
            <a:endParaRPr lang="el-GR" sz="1100" b="0" u="none" dirty="0"/>
          </a:p>
        </p:txBody>
      </p:sp>
      <p:sp>
        <p:nvSpPr>
          <p:cNvPr id="63" name="Rectangle 62"/>
          <p:cNvSpPr/>
          <p:nvPr/>
        </p:nvSpPr>
        <p:spPr>
          <a:xfrm>
            <a:off x="3500430" y="939800"/>
            <a:ext cx="2587633" cy="1489068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15" name="TextBox 71"/>
          <p:cNvSpPr txBox="1">
            <a:spLocks noChangeArrowheads="1"/>
          </p:cNvSpPr>
          <p:nvPr/>
        </p:nvSpPr>
        <p:spPr bwMode="auto">
          <a:xfrm>
            <a:off x="3143240" y="1035050"/>
            <a:ext cx="29448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2005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>
          <a:xfrm>
            <a:off x="214282" y="1285860"/>
            <a:ext cx="2500330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Ευρωπαϊκές αποφάσεις (4/4</a:t>
            </a: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2" name="Rectangle 4"/>
          <p:cNvSpPr/>
          <p:nvPr/>
        </p:nvSpPr>
        <p:spPr>
          <a:xfrm>
            <a:off x="1119188" y="4259263"/>
            <a:ext cx="584200" cy="584200"/>
          </a:xfrm>
          <a:prstGeom prst="rect">
            <a:avLst/>
          </a:prstGeom>
          <a:gradFill>
            <a:gsLst>
              <a:gs pos="42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7"/>
          <p:cNvSpPr/>
          <p:nvPr/>
        </p:nvSpPr>
        <p:spPr>
          <a:xfrm>
            <a:off x="1817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8"/>
          <p:cNvSpPr/>
          <p:nvPr/>
        </p:nvSpPr>
        <p:spPr>
          <a:xfrm>
            <a:off x="25161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Rectangle 9"/>
          <p:cNvSpPr/>
          <p:nvPr/>
        </p:nvSpPr>
        <p:spPr>
          <a:xfrm>
            <a:off x="3214688" y="4259263"/>
            <a:ext cx="584200" cy="584200"/>
          </a:xfrm>
          <a:prstGeom prst="rect">
            <a:avLst/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ight Arrow 16"/>
          <p:cNvSpPr/>
          <p:nvPr/>
        </p:nvSpPr>
        <p:spPr>
          <a:xfrm>
            <a:off x="3857888" y="4259263"/>
            <a:ext cx="1999996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42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TextBox 28"/>
          <p:cNvSpPr txBox="1">
            <a:spLocks noChangeArrowheads="1"/>
          </p:cNvSpPr>
          <p:nvPr/>
        </p:nvSpPr>
        <p:spPr bwMode="auto">
          <a:xfrm>
            <a:off x="1119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1990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TextBox 29"/>
          <p:cNvSpPr txBox="1">
            <a:spLocks noChangeArrowheads="1"/>
          </p:cNvSpPr>
          <p:nvPr/>
        </p:nvSpPr>
        <p:spPr bwMode="auto">
          <a:xfrm>
            <a:off x="1817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/>
              <a:t>2000</a:t>
            </a:r>
            <a:endParaRPr lang="en-US" sz="1100" b="1" dirty="0"/>
          </a:p>
        </p:txBody>
      </p:sp>
      <p:sp>
        <p:nvSpPr>
          <p:cNvPr id="70" name="TextBox 30"/>
          <p:cNvSpPr txBox="1">
            <a:spLocks noChangeArrowheads="1"/>
          </p:cNvSpPr>
          <p:nvPr/>
        </p:nvSpPr>
        <p:spPr bwMode="auto">
          <a:xfrm>
            <a:off x="25161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2001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1" name="TextBox 31"/>
          <p:cNvSpPr txBox="1">
            <a:spLocks noChangeArrowheads="1"/>
          </p:cNvSpPr>
          <p:nvPr/>
        </p:nvSpPr>
        <p:spPr bwMode="auto">
          <a:xfrm>
            <a:off x="3214688" y="4270375"/>
            <a:ext cx="58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2005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2" name="TextBox 38"/>
          <p:cNvSpPr txBox="1">
            <a:spLocks noChangeArrowheads="1"/>
          </p:cNvSpPr>
          <p:nvPr/>
        </p:nvSpPr>
        <p:spPr bwMode="auto">
          <a:xfrm>
            <a:off x="3857888" y="4270375"/>
            <a:ext cx="1642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000000"/>
                </a:solidFill>
              </a:rPr>
              <a:t>Σήμερα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3" name="Rectangle 49"/>
          <p:cNvSpPr/>
          <p:nvPr/>
        </p:nvSpPr>
        <p:spPr>
          <a:xfrm>
            <a:off x="1118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50"/>
          <p:cNvSpPr/>
          <p:nvPr/>
        </p:nvSpPr>
        <p:spPr>
          <a:xfrm>
            <a:off x="1817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51"/>
          <p:cNvSpPr/>
          <p:nvPr/>
        </p:nvSpPr>
        <p:spPr>
          <a:xfrm>
            <a:off x="25159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52"/>
          <p:cNvSpPr/>
          <p:nvPr/>
        </p:nvSpPr>
        <p:spPr>
          <a:xfrm>
            <a:off x="3214420" y="4842933"/>
            <a:ext cx="584200" cy="584200"/>
          </a:xfrm>
          <a:prstGeom prst="rect">
            <a:avLst/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ight Arrow 58"/>
          <p:cNvSpPr/>
          <p:nvPr/>
        </p:nvSpPr>
        <p:spPr>
          <a:xfrm>
            <a:off x="3857620" y="4842933"/>
            <a:ext cx="2000264" cy="584200"/>
          </a:xfrm>
          <a:prstGeom prst="rightArrow">
            <a:avLst>
              <a:gd name="adj1" fmla="val 100000"/>
              <a:gd name="adj2" fmla="val 50000"/>
            </a:avLst>
          </a:prstGeom>
          <a:gradFill>
            <a:gsLst>
              <a:gs pos="1000">
                <a:schemeClr val="tx1">
                  <a:lumMod val="95000"/>
                  <a:lumOff val="5000"/>
                  <a:alpha val="36000"/>
                </a:schemeClr>
              </a:gs>
              <a:gs pos="5000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8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8596" y="1571612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Οι Στόχοι του Ευρωπαϊκού     Συμβούλιου     της     Στοκχόλμης 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2001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 (1/4)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142984"/>
            <a:ext cx="792961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l-GR" sz="2000" u="none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1.1.3. Εξειδίκευση των ευρωπαϊκών πολιτικών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857224" y="2357430"/>
          <a:ext cx="6929486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501063" y="6480175"/>
            <a:ext cx="642937" cy="2349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fld id="{59E1AA34-39DA-4E4D-B795-18C04F8F6452}" type="slidenum">
              <a:rPr lang="en-US"/>
              <a:pPr>
                <a:defRPr/>
              </a:pPr>
              <a:t>9</a:t>
            </a:fld>
            <a:r>
              <a:rPr lang="el-GR" dirty="0"/>
              <a:t> </a:t>
            </a:r>
            <a:r>
              <a:rPr lang="el-GR" dirty="0" smtClean="0"/>
              <a:t>/ 46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8596" y="1285860"/>
            <a:ext cx="771530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Οι Στόχοι του Ευρωπαϊκού     Συμβούλιου     της     Στοκχόλμης 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2001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 (2/4)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2852"/>
            <a:ext cx="89297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14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ΚΣΕ Β΄ΕΠΙΠΕΔΟ    </a:t>
            </a:r>
          </a:p>
          <a:p>
            <a:pPr algn="ctr">
              <a:defRPr/>
            </a:pPr>
            <a:r>
              <a:rPr lang="el-GR" sz="1800" b="0" u="none" dirty="0" smtClean="0">
                <a:solidFill>
                  <a:schemeClr val="bg1">
                    <a:lumMod val="75000"/>
                  </a:schemeClr>
                </a:solidFill>
                <a:cs typeface="+mn-cs"/>
              </a:rPr>
              <a:t>ΕΠΙΜΟΡΦΩΣΗ ΕΚΠΑΙΔΕΥΤΙΚΩΝ ΓΙΑ ΤΗΝ ΑΞΙΟΠΟΙΗΣΗ ΚΑΙ ΕΦΑΡΜΟΓΗ ΤΩΝ ΤΠΕ ΣΤΗ ΔΙΔΑΚΤΙΚΗ ΠΡΑΞΗ</a:t>
            </a:r>
            <a:endParaRPr lang="el-GR" sz="1800" b="0" u="none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1285852" y="2357430"/>
          <a:ext cx="664373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16 - Επεξήγηση με στρογγυλεμένο παραλληλόγραμμο"/>
          <p:cNvSpPr/>
          <p:nvPr/>
        </p:nvSpPr>
        <p:spPr>
          <a:xfrm>
            <a:off x="571472" y="3929066"/>
            <a:ext cx="1785950" cy="2357454"/>
          </a:xfrm>
          <a:prstGeom prst="wedgeRoundRectCallout">
            <a:avLst>
              <a:gd name="adj1" fmla="val 51018"/>
              <a:gd name="adj2" fmla="val -607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Ο εξοπλισμός σχολικής μονάδας, 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Τρόποι αξιοποίησης των διαθέσιμων τεχνολογικών πόρων,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Επάρκεια σε εξειδικευμένο προσωπικό (τεχνικό και επιστημονικό).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Επάρκεια σε εξοπλισμό </a:t>
            </a:r>
          </a:p>
          <a:p>
            <a:pPr algn="ctr"/>
            <a:endParaRPr lang="el-GR" sz="1200" b="0" u="none" dirty="0"/>
          </a:p>
        </p:txBody>
      </p:sp>
      <p:sp>
        <p:nvSpPr>
          <p:cNvPr id="18" name="17 - Επεξήγηση με στρογγυλεμένο παραλληλόγραμμο"/>
          <p:cNvSpPr/>
          <p:nvPr/>
        </p:nvSpPr>
        <p:spPr>
          <a:xfrm>
            <a:off x="6643702" y="3929066"/>
            <a:ext cx="2214578" cy="2357454"/>
          </a:xfrm>
          <a:prstGeom prst="wedgeRoundRectCallout">
            <a:avLst>
              <a:gd name="adj1" fmla="val -48766"/>
              <a:gd name="adj2" fmla="val -618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Οι επιθυμητές δεξιότητες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Τρόποι ανάπτυξης των νέων δεξιοτήτων και επαγγελματική ανάπτυξη. </a:t>
            </a:r>
          </a:p>
          <a:p>
            <a:pPr>
              <a:buFont typeface="Wingdings" pitchFamily="2" charset="2"/>
              <a:buChar char="ü"/>
            </a:pPr>
            <a:r>
              <a:rPr lang="el-GR" sz="1200" b="0" u="none" dirty="0" smtClean="0"/>
              <a:t>Ενσωμάτωση των νέων δεξιοτήτων στα αναλυτικά προγράμματα, με έμφαση στη δια βίου μάθηση, όπως και στα άτομα με ειδικές ανάγκες. </a:t>
            </a:r>
          </a:p>
          <a:p>
            <a:pPr algn="ctr"/>
            <a:endParaRPr lang="el-GR" sz="1200" b="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14385</TotalTime>
  <Words>1722</Words>
  <Application>Microsoft Office PowerPoint</Application>
  <PresentationFormat>Προβολή στην οθόνη (4:3)</PresentationFormat>
  <Paragraphs>292</Paragraphs>
  <Slides>28</Slides>
  <Notes>17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Γενικό Μέρος Επιμόρφωσης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Υπόδειγμα Παρουσίασης ΠΠΕ</dc:title>
  <dc:creator>ASK</dc:creator>
  <cp:lastModifiedBy>Κωνσταντίνα</cp:lastModifiedBy>
  <cp:revision>1369</cp:revision>
  <dcterms:created xsi:type="dcterms:W3CDTF">2004-09-08T07:41:40Z</dcterms:created>
  <dcterms:modified xsi:type="dcterms:W3CDTF">2011-10-28T08:55:37Z</dcterms:modified>
</cp:coreProperties>
</file>