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61" r:id="rId6"/>
    <p:sldId id="262" r:id="rId7"/>
    <p:sldId id="263" r:id="rId8"/>
    <p:sldId id="266" r:id="rId9"/>
    <p:sldId id="264" r:id="rId10"/>
    <p:sldId id="267" r:id="rId11"/>
    <p:sldId id="268" r:id="rId12"/>
    <p:sldId id="265" r:id="rId13"/>
    <p:sldId id="269" r:id="rId14"/>
    <p:sldId id="270"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90" d="100"/>
          <a:sy n="90" d="100"/>
        </p:scale>
        <p:origin x="12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4/18/2020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4/18/2020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4/18/2020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4/18/2020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5125305" y="1488985"/>
            <a:ext cx="6264350" cy="1696853"/>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118447" y="4351687"/>
            <a:ext cx="6265588" cy="17040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4/18/2020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4/18/2020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4/18/2020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4/18/2020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4/18/2020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sites.google.com/view/filologia-anatolikis-attikis/%CE%B1%CF%81%CF%87%CE%B9%CE%BA%CE%AE-%CF%83%CE%B5%CE%BB%CE%AF%CE%B4%CE%B1" TargetMode="External"/><Relationship Id="rId2" Type="http://schemas.openxmlformats.org/officeDocument/2006/relationships/hyperlink" Target="http://agathi.pbworks.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E369B7-E055-46F7-9E36-8D974E2AD71A}"/>
              </a:ext>
            </a:extLst>
          </p:cNvPr>
          <p:cNvSpPr>
            <a:spLocks noGrp="1"/>
          </p:cNvSpPr>
          <p:nvPr>
            <p:ph type="ctrTitle"/>
          </p:nvPr>
        </p:nvSpPr>
        <p:spPr>
          <a:solidFill>
            <a:schemeClr val="bg2"/>
          </a:solidFill>
        </p:spPr>
        <p:txBody>
          <a:bodyPr/>
          <a:lstStyle/>
          <a:p>
            <a:r>
              <a:rPr lang="el-GR" dirty="0">
                <a:solidFill>
                  <a:schemeClr val="tx1"/>
                </a:solidFill>
              </a:rPr>
              <a:t>Το 2</a:t>
            </a:r>
            <a:r>
              <a:rPr lang="el-GR" baseline="30000" dirty="0">
                <a:solidFill>
                  <a:schemeClr val="tx1"/>
                </a:solidFill>
              </a:rPr>
              <a:t>ο</a:t>
            </a:r>
            <a:r>
              <a:rPr lang="el-GR" dirty="0">
                <a:solidFill>
                  <a:schemeClr val="tx1"/>
                </a:solidFill>
              </a:rPr>
              <a:t> Ερώτημα στο μάθημα της Ν. Γλώσσας</a:t>
            </a:r>
          </a:p>
        </p:txBody>
      </p:sp>
      <p:sp>
        <p:nvSpPr>
          <p:cNvPr id="3" name="Υπότιτλος 2">
            <a:extLst>
              <a:ext uri="{FF2B5EF4-FFF2-40B4-BE49-F238E27FC236}">
                <a16:creationId xmlns:a16="http://schemas.microsoft.com/office/drawing/2014/main" id="{14CFB404-59FA-4232-8581-6CE6A46BC49A}"/>
              </a:ext>
            </a:extLst>
          </p:cNvPr>
          <p:cNvSpPr>
            <a:spLocks noGrp="1"/>
          </p:cNvSpPr>
          <p:nvPr>
            <p:ph type="subTitle" idx="1"/>
          </p:nvPr>
        </p:nvSpPr>
        <p:spPr/>
        <p:txBody>
          <a:bodyPr/>
          <a:lstStyle/>
          <a:p>
            <a:r>
              <a:rPr lang="el-GR" dirty="0"/>
              <a:t>Ελευθερία </a:t>
            </a:r>
            <a:r>
              <a:rPr lang="el-GR" dirty="0" err="1"/>
              <a:t>Παπαμανώλη</a:t>
            </a:r>
            <a:endParaRPr lang="el-GR" dirty="0"/>
          </a:p>
          <a:p>
            <a:r>
              <a:rPr lang="el-GR" dirty="0"/>
              <a:t>Φιλόλογος Δ.Ε</a:t>
            </a:r>
          </a:p>
        </p:txBody>
      </p:sp>
    </p:spTree>
    <p:extLst>
      <p:ext uri="{BB962C8B-B14F-4D97-AF65-F5344CB8AC3E}">
        <p14:creationId xmlns:p14="http://schemas.microsoft.com/office/powerpoint/2010/main" val="3618079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47333A-C188-4228-B298-3D34E13EF59E}"/>
              </a:ext>
            </a:extLst>
          </p:cNvPr>
          <p:cNvSpPr>
            <a:spLocks noGrp="1"/>
          </p:cNvSpPr>
          <p:nvPr>
            <p:ph type="title"/>
          </p:nvPr>
        </p:nvSpPr>
        <p:spPr/>
        <p:txBody>
          <a:bodyPr>
            <a:normAutofit fontScale="90000"/>
          </a:bodyPr>
          <a:lstStyle/>
          <a:p>
            <a:r>
              <a:rPr lang="el-GR" dirty="0"/>
              <a:t>Ερωτήσεις σχετικές με  σκίτσο/γελοιογραφία/αφίσα</a:t>
            </a:r>
          </a:p>
        </p:txBody>
      </p:sp>
      <p:sp>
        <p:nvSpPr>
          <p:cNvPr id="3" name="Θέση περιεχομένου 2">
            <a:extLst>
              <a:ext uri="{FF2B5EF4-FFF2-40B4-BE49-F238E27FC236}">
                <a16:creationId xmlns:a16="http://schemas.microsoft.com/office/drawing/2014/main" id="{B6247B2F-0E1C-41B5-BEE3-6BD7BAED3AC0}"/>
              </a:ext>
            </a:extLst>
          </p:cNvPr>
          <p:cNvSpPr>
            <a:spLocks noGrp="1"/>
          </p:cNvSpPr>
          <p:nvPr>
            <p:ph idx="1"/>
          </p:nvPr>
        </p:nvSpPr>
        <p:spPr/>
        <p:txBody>
          <a:bodyPr/>
          <a:lstStyle/>
          <a:p>
            <a:pPr fontAlgn="base"/>
            <a:r>
              <a:rPr lang="el-GR" dirty="0"/>
              <a:t>Να γράψεις «λεζάντες», αναδεικνύοντας το μήνυμά της</a:t>
            </a:r>
          </a:p>
          <a:p>
            <a:pPr fontAlgn="base"/>
            <a:r>
              <a:rPr lang="el-GR" dirty="0"/>
              <a:t>Να παρουσιάσεις πώς προσελκύει το ενδιαφέρον του αναγνώστη (χρώμα, αναλογία μεγέθους κειμένου και εικόνας, σκίτσο, επιλογή γλώσσας)</a:t>
            </a:r>
          </a:p>
          <a:p>
            <a:pPr fontAlgn="base"/>
            <a:r>
              <a:rPr lang="el-GR" dirty="0"/>
              <a:t>Ποιο μήνυμα «περνάει»;</a:t>
            </a:r>
          </a:p>
          <a:p>
            <a:pPr fontAlgn="base"/>
            <a:r>
              <a:rPr lang="el-GR" dirty="0"/>
              <a:t>Ποια συναισθήματα διεγείρονται από αυτή; Πώς αυτά συνδέονται με τον στόχο;</a:t>
            </a:r>
          </a:p>
          <a:p>
            <a:r>
              <a:rPr lang="el-GR" dirty="0"/>
              <a:t>Για ποιο λόγο επιλέχτηκε η παρουσίαση του προβλήματος με πίνακα ή γράφημα ή… Είναι αποτελεσματικός αυτός ο τρόπος και γιατί; </a:t>
            </a:r>
          </a:p>
        </p:txBody>
      </p:sp>
    </p:spTree>
    <p:extLst>
      <p:ext uri="{BB962C8B-B14F-4D97-AF65-F5344CB8AC3E}">
        <p14:creationId xmlns:p14="http://schemas.microsoft.com/office/powerpoint/2010/main" val="1632777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925D43-B6B0-42A9-8A54-5EA57ED11F4E}"/>
              </a:ext>
            </a:extLst>
          </p:cNvPr>
          <p:cNvSpPr>
            <a:spLocks noGrp="1"/>
          </p:cNvSpPr>
          <p:nvPr>
            <p:ph type="title"/>
          </p:nvPr>
        </p:nvSpPr>
        <p:spPr/>
        <p:txBody>
          <a:bodyPr>
            <a:normAutofit fontScale="90000"/>
          </a:bodyPr>
          <a:lstStyle/>
          <a:p>
            <a:r>
              <a:rPr lang="el-GR" dirty="0"/>
              <a:t>Πορεία ανάλυσης σκίτσου- εικόνας</a:t>
            </a:r>
          </a:p>
        </p:txBody>
      </p:sp>
      <p:sp>
        <p:nvSpPr>
          <p:cNvPr id="3" name="Θέση περιεχομένου 2">
            <a:extLst>
              <a:ext uri="{FF2B5EF4-FFF2-40B4-BE49-F238E27FC236}">
                <a16:creationId xmlns:a16="http://schemas.microsoft.com/office/drawing/2014/main" id="{D635A6FC-4402-4E62-BC5E-C912137905F0}"/>
              </a:ext>
            </a:extLst>
          </p:cNvPr>
          <p:cNvSpPr>
            <a:spLocks noGrp="1"/>
          </p:cNvSpPr>
          <p:nvPr>
            <p:ph idx="1"/>
          </p:nvPr>
        </p:nvSpPr>
        <p:spPr/>
        <p:txBody>
          <a:bodyPr/>
          <a:lstStyle/>
          <a:p>
            <a:pPr lvl="0"/>
            <a:r>
              <a:rPr lang="el-GR" dirty="0"/>
              <a:t>Περιγράφω τι βλέπω (κυριολεκτικά)</a:t>
            </a:r>
          </a:p>
          <a:p>
            <a:pPr lvl="0"/>
            <a:r>
              <a:rPr lang="el-GR" dirty="0"/>
              <a:t>Αναλύω τι βλέπω ( Προσέχω τα σχήματα, τα χρώματα, τις λέξεις, το είδος της σύνταξης κ.ά.)</a:t>
            </a:r>
          </a:p>
          <a:p>
            <a:pPr lvl="0"/>
            <a:r>
              <a:rPr lang="el-GR" dirty="0"/>
              <a:t>Τι κατά τη γνώμη μου δηλώνει αυτό που βλέπω; Ερμηνεία. ( Σκέφτομαι το μεταφορικό περιεχόμενο της εικόνας και του λόγου)</a:t>
            </a:r>
          </a:p>
          <a:p>
            <a:pPr marL="0" lvl="0" indent="0">
              <a:buNone/>
            </a:pPr>
            <a:endParaRPr lang="el-GR" dirty="0"/>
          </a:p>
          <a:p>
            <a:endParaRPr lang="el-GR" dirty="0"/>
          </a:p>
        </p:txBody>
      </p:sp>
    </p:spTree>
    <p:extLst>
      <p:ext uri="{BB962C8B-B14F-4D97-AF65-F5344CB8AC3E}">
        <p14:creationId xmlns:p14="http://schemas.microsoft.com/office/powerpoint/2010/main" val="1781662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FC39C6-C0ED-4A1F-BBAF-8CE0494EFAA1}"/>
              </a:ext>
            </a:extLst>
          </p:cNvPr>
          <p:cNvSpPr>
            <a:spLocks noGrp="1"/>
          </p:cNvSpPr>
          <p:nvPr>
            <p:ph type="title"/>
          </p:nvPr>
        </p:nvSpPr>
        <p:spPr/>
        <p:txBody>
          <a:bodyPr/>
          <a:lstStyle/>
          <a:p>
            <a:r>
              <a:rPr lang="el-GR" dirty="0"/>
              <a:t>Ερωτήσεις για σύγκριση κειμένων</a:t>
            </a:r>
          </a:p>
        </p:txBody>
      </p:sp>
      <p:sp>
        <p:nvSpPr>
          <p:cNvPr id="3" name="Θέση περιεχομένου 2">
            <a:extLst>
              <a:ext uri="{FF2B5EF4-FFF2-40B4-BE49-F238E27FC236}">
                <a16:creationId xmlns:a16="http://schemas.microsoft.com/office/drawing/2014/main" id="{D363C61D-037E-405D-94C1-71B78B0C5390}"/>
              </a:ext>
            </a:extLst>
          </p:cNvPr>
          <p:cNvSpPr>
            <a:spLocks noGrp="1"/>
          </p:cNvSpPr>
          <p:nvPr>
            <p:ph idx="1"/>
          </p:nvPr>
        </p:nvSpPr>
        <p:spPr/>
        <p:txBody>
          <a:bodyPr/>
          <a:lstStyle/>
          <a:p>
            <a:r>
              <a:rPr lang="el-GR" dirty="0"/>
              <a:t>Ποιες είναι οι διαφορές που εντοπίζετε ανάμεσα στα δύο κείμενα με βάση α) το περιεχόμενο, β) το ύφος και γ) τον σκοπό τους</a:t>
            </a:r>
          </a:p>
          <a:p>
            <a:r>
              <a:rPr lang="el-GR" dirty="0"/>
              <a:t>Πώς συνομιλεί το κείμενο Α με το κείμενο Β</a:t>
            </a:r>
          </a:p>
          <a:p>
            <a:r>
              <a:rPr lang="el-GR" dirty="0"/>
              <a:t>Συγκρίνετε τα κείμενα όσον αφορά ομοιότητες και διαφορές</a:t>
            </a:r>
          </a:p>
          <a:p>
            <a:endParaRPr lang="el-GR" dirty="0"/>
          </a:p>
          <a:p>
            <a:endParaRPr lang="el-GR" dirty="0"/>
          </a:p>
        </p:txBody>
      </p:sp>
    </p:spTree>
    <p:extLst>
      <p:ext uri="{BB962C8B-B14F-4D97-AF65-F5344CB8AC3E}">
        <p14:creationId xmlns:p14="http://schemas.microsoft.com/office/powerpoint/2010/main" val="2847678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73B5CE-2195-4503-BE27-2EBB94ECD70E}"/>
              </a:ext>
            </a:extLst>
          </p:cNvPr>
          <p:cNvSpPr>
            <a:spLocks noGrp="1"/>
          </p:cNvSpPr>
          <p:nvPr>
            <p:ph type="title"/>
          </p:nvPr>
        </p:nvSpPr>
        <p:spPr/>
        <p:txBody>
          <a:bodyPr/>
          <a:lstStyle/>
          <a:p>
            <a:r>
              <a:rPr lang="el-GR" dirty="0"/>
              <a:t>Εξάσκηση </a:t>
            </a:r>
          </a:p>
        </p:txBody>
      </p:sp>
      <p:sp>
        <p:nvSpPr>
          <p:cNvPr id="3" name="Θέση περιεχομένου 2">
            <a:extLst>
              <a:ext uri="{FF2B5EF4-FFF2-40B4-BE49-F238E27FC236}">
                <a16:creationId xmlns:a16="http://schemas.microsoft.com/office/drawing/2014/main" id="{06390396-CA95-4D5E-A97D-7C00996C32EA}"/>
              </a:ext>
            </a:extLst>
          </p:cNvPr>
          <p:cNvSpPr>
            <a:spLocks noGrp="1"/>
          </p:cNvSpPr>
          <p:nvPr>
            <p:ph idx="1"/>
          </p:nvPr>
        </p:nvSpPr>
        <p:spPr/>
        <p:txBody>
          <a:bodyPr/>
          <a:lstStyle/>
          <a:p>
            <a:r>
              <a:rPr lang="el-GR" dirty="0"/>
              <a:t>Κείμενο σελίδας 44-45 φάκελος υλικού Ν. Γλώσσας: Τ</a:t>
            </a:r>
            <a:r>
              <a:rPr lang="el-GR" b="1" dirty="0"/>
              <a:t>α στερεότυπα ακολουθούν τους σημερινούς Μπίλι Έλιοτ</a:t>
            </a:r>
          </a:p>
          <a:p>
            <a:pPr marL="0" indent="0">
              <a:buNone/>
            </a:pPr>
            <a:r>
              <a:rPr lang="el-GR" b="1" dirty="0"/>
              <a:t>Ερωτήσεις: </a:t>
            </a:r>
          </a:p>
          <a:p>
            <a:pPr algn="just" fontAlgn="base"/>
            <a:r>
              <a:rPr lang="el-GR" dirty="0"/>
              <a:t>Σε ποιες “πηγές” καταφεύγει ο αρθρογράφος για την τεκμηρίωση της άποψής του; Είναι πειστικά κατά τη γνώμη σας τα αποδεικτικά του στοιχεία/ δεδομένα; ΜΕΛΕΤΗΣΤΕ την ιδιαίτερη αξία (πειθούς) των επιμέρους στοιχείων (πανεπιστημιακή έρευνα, ντοκιμαντέρ με προσωπικές μαρτυρίες, ένα χαρακτηριστικό παράδειγμα – είδηση, μια κοινή εμπειρία, η συνέντευξη της </a:t>
            </a:r>
            <a:r>
              <a:rPr lang="el-GR" dirty="0" err="1"/>
              <a:t>κ.Χαριτάκη</a:t>
            </a:r>
            <a:r>
              <a:rPr lang="el-GR" dirty="0"/>
              <a:t>)</a:t>
            </a:r>
          </a:p>
          <a:p>
            <a:pPr marL="0" indent="0" algn="just">
              <a:buNone/>
            </a:pPr>
            <a:endParaRPr lang="el-GR" dirty="0"/>
          </a:p>
          <a:p>
            <a:pPr marL="0" indent="0">
              <a:buNone/>
            </a:pPr>
            <a:endParaRPr lang="el-GR" dirty="0"/>
          </a:p>
        </p:txBody>
      </p:sp>
    </p:spTree>
    <p:extLst>
      <p:ext uri="{BB962C8B-B14F-4D97-AF65-F5344CB8AC3E}">
        <p14:creationId xmlns:p14="http://schemas.microsoft.com/office/powerpoint/2010/main" val="1700559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864B06-541C-4CCE-B186-6B2B50B6F15B}"/>
              </a:ext>
            </a:extLst>
          </p:cNvPr>
          <p:cNvSpPr>
            <a:spLocks noGrp="1"/>
          </p:cNvSpPr>
          <p:nvPr>
            <p:ph type="title"/>
          </p:nvPr>
        </p:nvSpPr>
        <p:spPr/>
        <p:txBody>
          <a:bodyPr/>
          <a:lstStyle/>
          <a:p>
            <a:r>
              <a:rPr lang="el-GR" dirty="0"/>
              <a:t>Άλλες ερωτήσεις</a:t>
            </a:r>
          </a:p>
        </p:txBody>
      </p:sp>
      <p:sp>
        <p:nvSpPr>
          <p:cNvPr id="3" name="Θέση περιεχομένου 2">
            <a:extLst>
              <a:ext uri="{FF2B5EF4-FFF2-40B4-BE49-F238E27FC236}">
                <a16:creationId xmlns:a16="http://schemas.microsoft.com/office/drawing/2014/main" id="{EA57BEA7-92CC-4C62-B1D1-D33F4E96A336}"/>
              </a:ext>
            </a:extLst>
          </p:cNvPr>
          <p:cNvSpPr>
            <a:spLocks noGrp="1"/>
          </p:cNvSpPr>
          <p:nvPr>
            <p:ph idx="1"/>
          </p:nvPr>
        </p:nvSpPr>
        <p:spPr/>
        <p:txBody>
          <a:bodyPr>
            <a:normAutofit/>
          </a:bodyPr>
          <a:lstStyle/>
          <a:p>
            <a:pPr fontAlgn="base"/>
            <a:r>
              <a:rPr lang="el-GR" dirty="0"/>
              <a:t>Ο αρθρογράφος μεταφέρει τις απόψεις της κ. Χαριτάκη άλλοτε σε ευθύ και άλλοτε σε πλάγιο λόγο. Εντοπίστε τα σημεία δείχνοντας ποια είναι σε ευθύ και ποια σε πλάγιο λόγο. Τι εξυπηρετεί η επιλογή του αυτή;</a:t>
            </a:r>
          </a:p>
          <a:p>
            <a:pPr fontAlgn="base"/>
            <a:r>
              <a:rPr lang="el-GR" dirty="0"/>
              <a:t> Ποιος πιστεύετε ότι ήταν ο σκοπός της αρθρογράφου, δηλαδή γιατί έκανε την έρευνα και έγραψε – δημοσίευσε το άρθρο;</a:t>
            </a:r>
          </a:p>
          <a:p>
            <a:pPr fontAlgn="base"/>
            <a:r>
              <a:rPr lang="el-GR" dirty="0"/>
              <a:t>Γιατί χρησιμοποιούνται τα εισαγωγικά στην 2η και την 4η παράγραφο; - Ποιο σημείο στίξης θα ήταν προτιμότερο να υπάρχει στο τέλος της πρώτης παραγράφου; Γιατί;</a:t>
            </a:r>
          </a:p>
          <a:p>
            <a:pPr fontAlgn="base"/>
            <a:r>
              <a:rPr lang="el-GR" dirty="0"/>
              <a:t>Με πόση βεβαιότητα προβάλλονται οι ισχυρισμοί στο τέλος της προτελευταίας και στην αρχή της τελευταίας παραγράφου; Τεκμηριώστε την απάντησή σας.</a:t>
            </a:r>
          </a:p>
          <a:p>
            <a:pPr marL="0" indent="0">
              <a:buNone/>
            </a:pPr>
            <a:endParaRPr lang="el-GR" dirty="0"/>
          </a:p>
        </p:txBody>
      </p:sp>
    </p:spTree>
    <p:extLst>
      <p:ext uri="{BB962C8B-B14F-4D97-AF65-F5344CB8AC3E}">
        <p14:creationId xmlns:p14="http://schemas.microsoft.com/office/powerpoint/2010/main" val="1714327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BEF7CC-97D4-4FBE-8B4C-35DA1BA537B2}"/>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6ACB6255-DC47-4B8C-903F-3EA78E2C3E4C}"/>
              </a:ext>
            </a:extLst>
          </p:cNvPr>
          <p:cNvSpPr>
            <a:spLocks noGrp="1"/>
          </p:cNvSpPr>
          <p:nvPr>
            <p:ph idx="1"/>
          </p:nvPr>
        </p:nvSpPr>
        <p:spPr/>
        <p:txBody>
          <a:bodyPr/>
          <a:lstStyle/>
          <a:p>
            <a:r>
              <a:rPr lang="el-GR" dirty="0"/>
              <a:t>Ευχαριστώ!</a:t>
            </a:r>
          </a:p>
          <a:p>
            <a:r>
              <a:rPr lang="el-GR" dirty="0"/>
              <a:t>Πηγές: </a:t>
            </a:r>
          </a:p>
          <a:p>
            <a:r>
              <a:rPr lang="en-US" dirty="0">
                <a:hlinkClick r:id="rId2"/>
              </a:rPr>
              <a:t>http://agathi.pbworks.com/</a:t>
            </a:r>
            <a:endParaRPr lang="el-GR" dirty="0"/>
          </a:p>
          <a:p>
            <a:r>
              <a:rPr lang="en-US" dirty="0">
                <a:hlinkClick r:id="rId3"/>
              </a:rPr>
              <a:t>https://sites.google.com/view/filologia-anatolikis-attikis/%CE%B1%CF%81%CF%87%CE%B9%CE%BA%CE%AE-%CF%83%CE%B5%CE%BB%CE%AF%CE%B4%CE%B1</a:t>
            </a:r>
            <a:endParaRPr lang="el-GR" dirty="0"/>
          </a:p>
        </p:txBody>
      </p:sp>
    </p:spTree>
    <p:extLst>
      <p:ext uri="{BB962C8B-B14F-4D97-AF65-F5344CB8AC3E}">
        <p14:creationId xmlns:p14="http://schemas.microsoft.com/office/powerpoint/2010/main" val="2775437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C393A2-542F-4060-BBB2-16914FC9F6EB}"/>
              </a:ext>
            </a:extLst>
          </p:cNvPr>
          <p:cNvSpPr>
            <a:spLocks noGrp="1"/>
          </p:cNvSpPr>
          <p:nvPr>
            <p:ph type="title"/>
          </p:nvPr>
        </p:nvSpPr>
        <p:spPr/>
        <p:txBody>
          <a:bodyPr>
            <a:normAutofit/>
          </a:bodyPr>
          <a:lstStyle/>
          <a:p>
            <a:r>
              <a:rPr lang="el-GR" sz="2400" dirty="0"/>
              <a:t>Ερωτήσεις κατανόησης</a:t>
            </a:r>
          </a:p>
        </p:txBody>
      </p:sp>
      <p:sp>
        <p:nvSpPr>
          <p:cNvPr id="3" name="Θέση περιεχομένου 2">
            <a:extLst>
              <a:ext uri="{FF2B5EF4-FFF2-40B4-BE49-F238E27FC236}">
                <a16:creationId xmlns:a16="http://schemas.microsoft.com/office/drawing/2014/main" id="{4091E11E-11E7-4EBB-91A9-F68EBA2426FA}"/>
              </a:ext>
            </a:extLst>
          </p:cNvPr>
          <p:cNvSpPr>
            <a:spLocks noGrp="1"/>
          </p:cNvSpPr>
          <p:nvPr>
            <p:ph idx="1"/>
          </p:nvPr>
        </p:nvSpPr>
        <p:spPr/>
        <p:txBody>
          <a:bodyPr>
            <a:normAutofit fontScale="92500" lnSpcReduction="10000"/>
          </a:bodyPr>
          <a:lstStyle/>
          <a:p>
            <a:pPr marL="0" indent="0">
              <a:buNone/>
            </a:pPr>
            <a:endParaRPr lang="el-GR" dirty="0"/>
          </a:p>
          <a:p>
            <a:r>
              <a:rPr lang="el-GR" dirty="0"/>
              <a:t>Ποιο είναι το θέμα και ο σκοπός δημιουργίας του κειμένου;</a:t>
            </a:r>
          </a:p>
          <a:p>
            <a:r>
              <a:rPr lang="el-GR" dirty="0"/>
              <a:t>Σε ποιο ακροατήριο απευθύνεται ο συντάκτης και ποιος είναι ο σκοπός της συγγραφής του;</a:t>
            </a:r>
          </a:p>
          <a:p>
            <a:r>
              <a:rPr lang="el-GR" dirty="0"/>
              <a:t>Ποια είναι η άποψη του συγγραφέα για το θέμα; Σε ποια δεδομένα στηρίζεται;</a:t>
            </a:r>
          </a:p>
          <a:p>
            <a:pPr algn="just"/>
            <a:r>
              <a:rPr lang="el-GR" dirty="0"/>
              <a:t>Ποιες από τις παρακάτω προτάσεις αποδίδουν ορθά απόψεις του συγγραφέα του κειμένου; (Σ ή Λ). Να τεκμηριώσεις την απάντησή σου παραθέτοντας σχετικά αποσπάσματα από το κείμενο. </a:t>
            </a:r>
          </a:p>
          <a:p>
            <a:endParaRPr lang="el-GR" dirty="0"/>
          </a:p>
          <a:p>
            <a:pPr marL="0" indent="0">
              <a:buNone/>
            </a:pPr>
            <a:r>
              <a:rPr lang="el-GR" dirty="0"/>
              <a:t>Σημείωση: </a:t>
            </a:r>
            <a:r>
              <a:rPr lang="el-GR" i="1" dirty="0"/>
              <a:t>στις ερωτήσεις για τον σκοπό του συγγραφέα γράφουμε οπωσδήποτε και το σε ποιον/ποιους απευθύνεται και τα στοιχεία του πλαισίου( πού δημοσιεύεται, τι είδους κείμενο είναι)</a:t>
            </a:r>
          </a:p>
        </p:txBody>
      </p:sp>
    </p:spTree>
    <p:extLst>
      <p:ext uri="{BB962C8B-B14F-4D97-AF65-F5344CB8AC3E}">
        <p14:creationId xmlns:p14="http://schemas.microsoft.com/office/powerpoint/2010/main" val="3517054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8B872D-88AB-4817-B1E8-B905B102D7E2}"/>
              </a:ext>
            </a:extLst>
          </p:cNvPr>
          <p:cNvSpPr>
            <a:spLocks noGrp="1"/>
          </p:cNvSpPr>
          <p:nvPr>
            <p:ph type="title"/>
          </p:nvPr>
        </p:nvSpPr>
        <p:spPr/>
        <p:txBody>
          <a:bodyPr>
            <a:normAutofit/>
          </a:bodyPr>
          <a:lstStyle/>
          <a:p>
            <a:r>
              <a:rPr lang="el-GR" sz="2700" dirty="0"/>
              <a:t>Ερωτήσεις σχετικές με το συγκείμενο (πλαίσιο)</a:t>
            </a:r>
            <a:endParaRPr lang="el-GR" sz="2700" i="1" dirty="0"/>
          </a:p>
        </p:txBody>
      </p:sp>
      <p:sp>
        <p:nvSpPr>
          <p:cNvPr id="3" name="Θέση περιεχομένου 2">
            <a:extLst>
              <a:ext uri="{FF2B5EF4-FFF2-40B4-BE49-F238E27FC236}">
                <a16:creationId xmlns:a16="http://schemas.microsoft.com/office/drawing/2014/main" id="{97BD2E48-EF10-4E74-8824-5D59FFD1C442}"/>
              </a:ext>
            </a:extLst>
          </p:cNvPr>
          <p:cNvSpPr>
            <a:spLocks noGrp="1"/>
          </p:cNvSpPr>
          <p:nvPr>
            <p:ph idx="1"/>
          </p:nvPr>
        </p:nvSpPr>
        <p:spPr/>
        <p:txBody>
          <a:bodyPr/>
          <a:lstStyle/>
          <a:p>
            <a:r>
              <a:rPr lang="el-GR" dirty="0"/>
              <a:t>Ποια είναι η ταυτότητα του κειμένου και πώς αυτή εξυπηρετεί τον σκοπό του συγγραφέα;</a:t>
            </a:r>
          </a:p>
          <a:p>
            <a:r>
              <a:rPr lang="el-GR" dirty="0"/>
              <a:t>Ποιες πληροφορίες παρέχει ο τίτλος σε σχέση με το επικοινωνιακό πλαίσιο;</a:t>
            </a:r>
          </a:p>
          <a:p>
            <a:r>
              <a:rPr lang="el-GR" dirty="0"/>
              <a:t>Ποια στοιχεία επιβεβαιώνουν πως πρόκειται για ημερολόγιο ( ή για επιστολή ή για δοκίμιο </a:t>
            </a:r>
            <a:r>
              <a:rPr lang="el-GR" dirty="0" err="1"/>
              <a:t>κλπ</a:t>
            </a:r>
            <a:r>
              <a:rPr lang="el-GR" dirty="0"/>
              <a:t>).</a:t>
            </a:r>
          </a:p>
        </p:txBody>
      </p:sp>
    </p:spTree>
    <p:extLst>
      <p:ext uri="{BB962C8B-B14F-4D97-AF65-F5344CB8AC3E}">
        <p14:creationId xmlns:p14="http://schemas.microsoft.com/office/powerpoint/2010/main" val="2270887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52CCEF-3120-40B8-9823-7D8C0E6F0DF1}"/>
              </a:ext>
            </a:extLst>
          </p:cNvPr>
          <p:cNvSpPr>
            <a:spLocks noGrp="1"/>
          </p:cNvSpPr>
          <p:nvPr>
            <p:ph type="title"/>
          </p:nvPr>
        </p:nvSpPr>
        <p:spPr/>
        <p:txBody>
          <a:bodyPr>
            <a:normAutofit/>
          </a:bodyPr>
          <a:lstStyle/>
          <a:p>
            <a:r>
              <a:rPr lang="el-GR" dirty="0"/>
              <a:t>Ερωτήσεις ερμηνείας/τεκμηρίωσης </a:t>
            </a:r>
          </a:p>
        </p:txBody>
      </p:sp>
      <p:sp>
        <p:nvSpPr>
          <p:cNvPr id="3" name="Θέση περιεχομένου 2">
            <a:extLst>
              <a:ext uri="{FF2B5EF4-FFF2-40B4-BE49-F238E27FC236}">
                <a16:creationId xmlns:a16="http://schemas.microsoft.com/office/drawing/2014/main" id="{71FEBD1A-702D-427A-8A5B-534BBBEF5C35}"/>
              </a:ext>
            </a:extLst>
          </p:cNvPr>
          <p:cNvSpPr>
            <a:spLocks noGrp="1"/>
          </p:cNvSpPr>
          <p:nvPr>
            <p:ph idx="1"/>
          </p:nvPr>
        </p:nvSpPr>
        <p:spPr/>
        <p:txBody>
          <a:bodyPr>
            <a:normAutofit fontScale="85000" lnSpcReduction="10000"/>
          </a:bodyPr>
          <a:lstStyle/>
          <a:p>
            <a:pPr algn="just"/>
            <a:r>
              <a:rPr lang="el-GR" dirty="0"/>
              <a:t>Με ποιους τρόπους νομίζετε ότι ο συγγραφέας επιχειρεί να πείσει ή να επηρεάσει ή να προβληματίσει τους αναγνώστες του;</a:t>
            </a:r>
          </a:p>
          <a:p>
            <a:r>
              <a:rPr lang="el-GR" dirty="0"/>
              <a:t>Αν ο σκοπός του συγγραφέα είναι να ευαισθητοποιήσει τον αναγνώστη/</a:t>
            </a:r>
            <a:r>
              <a:rPr lang="el-GR" dirty="0" err="1"/>
              <a:t>τριά</a:t>
            </a:r>
            <a:r>
              <a:rPr lang="el-GR" dirty="0"/>
              <a:t> του για το πρόβλημα με ποιους τρόπους (γλωσσικές/σημειωτικές επιλογές, εκφραστικά μέσα κ.ά.) φαίνεται ότι επιχειρεί να επιτύχει τον σκοπό του;</a:t>
            </a:r>
          </a:p>
          <a:p>
            <a:r>
              <a:rPr lang="el-GR" dirty="0"/>
              <a:t>Στο κείμενο γίνεται ευρεία χρήση παραδειγμάτων. Να ερμηνεύσετε την επιλογή</a:t>
            </a:r>
          </a:p>
          <a:p>
            <a:r>
              <a:rPr lang="el-GR" dirty="0"/>
              <a:t>Να παρουσιάσεις τον τρόπο με τον οποίο οργανώνει ο/η συγγραφέας το επιχείρημά του/της στην παράγραφο; (π.χ. Ισχυρίζεται ….. και στηρίζει τον ισχυρισμό της με τη χρήση ενός παραδείγματος/ και στη συνέχεια αιτιολογεί τον ισχυρισμό της…)</a:t>
            </a:r>
          </a:p>
          <a:p>
            <a:pPr marL="0" indent="0" algn="just">
              <a:buNone/>
            </a:pPr>
            <a:r>
              <a:rPr lang="el-GR" dirty="0"/>
              <a:t>Σημείωση: </a:t>
            </a:r>
            <a:r>
              <a:rPr lang="el-GR" i="1" dirty="0"/>
              <a:t>ένα άρθρο έχει ως στόχο την  ενημέρωση και την πληροφόρηση, ένα δοκίμιο στοχεύει να πείσει συνήθως ή να τέρψει (ανάλογα με το είδος του),  ένα ημερολόγιο στοχεύει στην εκμυστήρευση/καταγραφή προσωπικών σκέψεων κ.λπ.)</a:t>
            </a:r>
          </a:p>
          <a:p>
            <a:endParaRPr lang="el-GR" dirty="0"/>
          </a:p>
        </p:txBody>
      </p:sp>
    </p:spTree>
    <p:extLst>
      <p:ext uri="{BB962C8B-B14F-4D97-AF65-F5344CB8AC3E}">
        <p14:creationId xmlns:p14="http://schemas.microsoft.com/office/powerpoint/2010/main" val="982414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424293-EAF0-4E29-88D3-FD7046820F09}"/>
              </a:ext>
            </a:extLst>
          </p:cNvPr>
          <p:cNvSpPr>
            <a:spLocks noGrp="1"/>
          </p:cNvSpPr>
          <p:nvPr>
            <p:ph type="title"/>
          </p:nvPr>
        </p:nvSpPr>
        <p:spPr/>
        <p:txBody>
          <a:bodyPr>
            <a:normAutofit fontScale="90000"/>
          </a:bodyPr>
          <a:lstStyle/>
          <a:p>
            <a:r>
              <a:rPr lang="el-GR" dirty="0"/>
              <a:t>Ερωτήσεις αξιολόγησης πειστικότητας και τεκμηρίωσης</a:t>
            </a:r>
          </a:p>
        </p:txBody>
      </p:sp>
      <p:sp>
        <p:nvSpPr>
          <p:cNvPr id="3" name="Θέση περιεχομένου 2">
            <a:extLst>
              <a:ext uri="{FF2B5EF4-FFF2-40B4-BE49-F238E27FC236}">
                <a16:creationId xmlns:a16="http://schemas.microsoft.com/office/drawing/2014/main" id="{8CDA2FB2-4239-4A89-8EDA-E34373CE8335}"/>
              </a:ext>
            </a:extLst>
          </p:cNvPr>
          <p:cNvSpPr>
            <a:spLocks noGrp="1"/>
          </p:cNvSpPr>
          <p:nvPr>
            <p:ph idx="1"/>
          </p:nvPr>
        </p:nvSpPr>
        <p:spPr/>
        <p:txBody>
          <a:bodyPr>
            <a:normAutofit fontScale="85000" lnSpcReduction="10000"/>
          </a:bodyPr>
          <a:lstStyle/>
          <a:p>
            <a:r>
              <a:rPr lang="el-GR" dirty="0"/>
              <a:t>Ο συγγραφέας ισχυρίζεται στη 2η παράγραφο … α)Με ποιον /-ους τρόπο/ους προσπαθεί να σε πείσει; β) Θεωρείς ότι τελικά καταφέρνει να σε πείσει; Να δικαιολογήσεις την απάντησή σου αξιολογώντας την πειστικότητα του τρόπου ή των τρόπων που χρησιμοποιεί</a:t>
            </a:r>
          </a:p>
          <a:p>
            <a:r>
              <a:rPr lang="el-GR" dirty="0"/>
              <a:t>Στο συγκεκριμένο απόσπασμα η συγγραφέας πιθανολογεί για…. Για ποιον λόγο, κατά τη γνώμη σου, έκανε αυτή την επιλογή;</a:t>
            </a:r>
          </a:p>
          <a:p>
            <a:r>
              <a:rPr lang="el-GR" dirty="0"/>
              <a:t>Ποια νομίζετε ότι είναι η πρόθεση του συγγραφέα στη συγκεκριμένη παράγραφο του κειμένου; Πώς ο τρόπος με τον οποίο επέλεξε να την αναπτύξει υπηρετεί την πρόθεση αυτή;</a:t>
            </a:r>
          </a:p>
          <a:p>
            <a:r>
              <a:rPr lang="el-GR" dirty="0"/>
              <a:t>Ο ομιλητής εμφανίζεται πολύ βέβαιος για τις απόψεις του. Με ποιες γλωσσικές επιλογές, λέξεις ή φράσεις δείχνει τη βεβαιότητά του; Συμμερίζεστε τη βεβαιότητά του; Δικαιολογήστε την απάντησή σας. (Πρόκειται για ερώτηση συνδυασμού με </a:t>
            </a:r>
            <a:r>
              <a:rPr lang="el-GR" dirty="0" err="1"/>
              <a:t>κειμενικούς</a:t>
            </a:r>
            <a:r>
              <a:rPr lang="el-GR" dirty="0"/>
              <a:t> δείκτες)</a:t>
            </a:r>
          </a:p>
          <a:p>
            <a:r>
              <a:rPr lang="el-GR" dirty="0"/>
              <a:t>Στην 4η παράγραφο ο συγγραφέας διατυπώνει ένα ακόμη επιχείρημα για την υποστήριξη της θέσης του. Πόσο πειστικό είναι το επιχείρημά του; Δικαιολογήστε την απάντησή σας. </a:t>
            </a:r>
          </a:p>
          <a:p>
            <a:endParaRPr lang="el-GR" dirty="0"/>
          </a:p>
          <a:p>
            <a:endParaRPr lang="el-GR" dirty="0"/>
          </a:p>
        </p:txBody>
      </p:sp>
    </p:spTree>
    <p:extLst>
      <p:ext uri="{BB962C8B-B14F-4D97-AF65-F5344CB8AC3E}">
        <p14:creationId xmlns:p14="http://schemas.microsoft.com/office/powerpoint/2010/main" val="3413765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81F0C1-3697-449B-A429-6727C685BDA4}"/>
              </a:ext>
            </a:extLst>
          </p:cNvPr>
          <p:cNvSpPr>
            <a:spLocks noGrp="1"/>
          </p:cNvSpPr>
          <p:nvPr>
            <p:ph type="title"/>
          </p:nvPr>
        </p:nvSpPr>
        <p:spPr/>
        <p:txBody>
          <a:bodyPr>
            <a:normAutofit fontScale="90000"/>
          </a:bodyPr>
          <a:lstStyle/>
          <a:p>
            <a:r>
              <a:rPr lang="el-GR" dirty="0"/>
              <a:t>Ερωτήσεις που συνδέονται με τους </a:t>
            </a:r>
            <a:r>
              <a:rPr lang="el-GR" dirty="0" err="1"/>
              <a:t>κειμενικούς</a:t>
            </a:r>
            <a:r>
              <a:rPr lang="el-GR" dirty="0"/>
              <a:t> δείκτες</a:t>
            </a:r>
          </a:p>
        </p:txBody>
      </p:sp>
      <p:sp>
        <p:nvSpPr>
          <p:cNvPr id="3" name="Θέση περιεχομένου 2">
            <a:extLst>
              <a:ext uri="{FF2B5EF4-FFF2-40B4-BE49-F238E27FC236}">
                <a16:creationId xmlns:a16="http://schemas.microsoft.com/office/drawing/2014/main" id="{1B037850-0F18-4942-8BDD-FE2B2DF04C7A}"/>
              </a:ext>
            </a:extLst>
          </p:cNvPr>
          <p:cNvSpPr>
            <a:spLocks noGrp="1"/>
          </p:cNvSpPr>
          <p:nvPr>
            <p:ph idx="1"/>
          </p:nvPr>
        </p:nvSpPr>
        <p:spPr/>
        <p:txBody>
          <a:bodyPr>
            <a:normAutofit fontScale="85000" lnSpcReduction="10000"/>
          </a:bodyPr>
          <a:lstStyle/>
          <a:p>
            <a:r>
              <a:rPr lang="el-GR" dirty="0"/>
              <a:t>Στη 2η παράγραφο ο συγγραφέας θέλει να (εξηγήσει, να πείσει, να καταγγείλει). Επιλέξτε μία από τις παραπάνω επιλογές και τεκμηριώστε την απάντησή σας με αναφορές σε </a:t>
            </a:r>
            <a:r>
              <a:rPr lang="el-GR" dirty="0" err="1"/>
              <a:t>κειμενικούς</a:t>
            </a:r>
            <a:r>
              <a:rPr lang="el-GR" dirty="0"/>
              <a:t> δείκτες. –</a:t>
            </a:r>
          </a:p>
          <a:p>
            <a:r>
              <a:rPr lang="el-GR" dirty="0"/>
              <a:t>Ποια είναι τα στοιχεία </a:t>
            </a:r>
            <a:r>
              <a:rPr lang="el-GR" dirty="0" err="1"/>
              <a:t>προφορικότητας</a:t>
            </a:r>
            <a:r>
              <a:rPr lang="el-GR" dirty="0"/>
              <a:t> και πώς επηρεάζουν το ύφος; </a:t>
            </a:r>
          </a:p>
          <a:p>
            <a:r>
              <a:rPr lang="el-GR" dirty="0"/>
              <a:t>Στο παρακάτω απόσπασμα χρησιμοποιεί ο συγγραφέας το α΄ ενικό πρόσωπο. Να μετασχηματίσετε το κείμενο χρησιμοποιώντας το γ΄ ενικό πρόσωπο. Τι αλλάζει ως προς το ύφος;  </a:t>
            </a:r>
          </a:p>
          <a:p>
            <a:r>
              <a:rPr lang="el-GR" dirty="0"/>
              <a:t>Τι πετυχαίνει η αρθρογράφος με τη χρήση του ερωτήματος στην 3η παράγραφο ως προς την οργάνωση του κειμένου και ως προς την αντίδραση του αναγνώστη; </a:t>
            </a:r>
          </a:p>
          <a:p>
            <a:r>
              <a:rPr lang="el-GR" dirty="0"/>
              <a:t>Γιατί η δημοσιογράφος παραθέτει αυτούσιες τις απαντήσεις των ομιλητών; Τι πετυχαίνει με αυτό;</a:t>
            </a:r>
          </a:p>
          <a:p>
            <a:r>
              <a:rPr lang="el-GR" dirty="0"/>
              <a:t>Σε κάποια σημεία του κειμένου το ρηματικό πρόσωπο μετατρέπεται από … (ενικό ή πληθυντικό) σε … (ενικό ή πληθυντικό). Τι επιτυγχάνει ο συντάκτης του κειμένου με τη συγκεκριμένη εναλλαγή ρηματικών προσώπων; Να ερμηνεύσετε την επιλογή του σε σχέση με το σκοπό που επιδιώκει να πετύχει.</a:t>
            </a:r>
          </a:p>
          <a:p>
            <a:endParaRPr lang="el-GR" dirty="0"/>
          </a:p>
          <a:p>
            <a:endParaRPr lang="el-GR" dirty="0"/>
          </a:p>
        </p:txBody>
      </p:sp>
    </p:spTree>
    <p:extLst>
      <p:ext uri="{BB962C8B-B14F-4D97-AF65-F5344CB8AC3E}">
        <p14:creationId xmlns:p14="http://schemas.microsoft.com/office/powerpoint/2010/main" val="737417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26961A-C30A-4457-9F5D-C028C77DF0FB}"/>
              </a:ext>
            </a:extLst>
          </p:cNvPr>
          <p:cNvSpPr>
            <a:spLocks noGrp="1"/>
          </p:cNvSpPr>
          <p:nvPr>
            <p:ph type="title"/>
          </p:nvPr>
        </p:nvSpPr>
        <p:spPr/>
        <p:txBody>
          <a:bodyPr>
            <a:normAutofit fontScale="90000"/>
          </a:bodyPr>
          <a:lstStyle/>
          <a:p>
            <a:r>
              <a:rPr lang="el-GR" dirty="0"/>
              <a:t>Ερωτήσεις που συνδέονται με</a:t>
            </a:r>
            <a:br>
              <a:rPr lang="el-GR" dirty="0"/>
            </a:br>
            <a:r>
              <a:rPr lang="el-GR" dirty="0"/>
              <a:t>τους </a:t>
            </a:r>
            <a:r>
              <a:rPr lang="el-GR" dirty="0" err="1"/>
              <a:t>κειμενικούς</a:t>
            </a:r>
            <a:r>
              <a:rPr lang="el-GR" dirty="0"/>
              <a:t> δείκτες</a:t>
            </a:r>
          </a:p>
        </p:txBody>
      </p:sp>
      <p:sp>
        <p:nvSpPr>
          <p:cNvPr id="3" name="Θέση περιεχομένου 2">
            <a:extLst>
              <a:ext uri="{FF2B5EF4-FFF2-40B4-BE49-F238E27FC236}">
                <a16:creationId xmlns:a16="http://schemas.microsoft.com/office/drawing/2014/main" id="{8A263DEF-654F-4BB9-9DE1-6754AF8B1887}"/>
              </a:ext>
            </a:extLst>
          </p:cNvPr>
          <p:cNvSpPr>
            <a:spLocks noGrp="1"/>
          </p:cNvSpPr>
          <p:nvPr>
            <p:ph idx="1"/>
          </p:nvPr>
        </p:nvSpPr>
        <p:spPr/>
        <p:txBody>
          <a:bodyPr>
            <a:normAutofit lnSpcReduction="10000"/>
          </a:bodyPr>
          <a:lstStyle/>
          <a:p>
            <a:r>
              <a:rPr lang="el-GR" dirty="0"/>
              <a:t>Ο ομιλητής αναπτύσσει τη θέση του με μία αναλογία. Να εντοπίσετε τα μέλη της. Τι προσπαθεί να πετύχει με την αναλογία;</a:t>
            </a:r>
          </a:p>
          <a:p>
            <a:pPr algn="just"/>
            <a:r>
              <a:rPr lang="el-GR" dirty="0"/>
              <a:t>Να ξαναγράψεις το συγκεκριμένο απόσπασμα του κειμένου, αντικαθιστώντας τις υπογραμμισμένες λέξεις / φράσεις με άλλες, που να καθιστούν το ύφος περισσότερο οικείο.</a:t>
            </a:r>
          </a:p>
          <a:p>
            <a:pPr algn="just"/>
            <a:r>
              <a:rPr lang="el-GR" dirty="0"/>
              <a:t>Το κείμενο χαρακτηρίζεται για τη μεταφορική χρήση του λόγου και το προσωπικό ύφος, όπως ταιριάζει σ’ ένα στοχαστικό δοκίμιο. Να μετατρέψετε το συγκεκριμένο απόσπασμα αξιοποιώντας την κυριολεκτική χρήση του λόγου, κάνοντας το ύφος πιο επίσημο. </a:t>
            </a:r>
          </a:p>
          <a:p>
            <a:pPr algn="just"/>
            <a:r>
              <a:rPr lang="el-GR" dirty="0"/>
              <a:t>Ποια έννοια ορίζεται (</a:t>
            </a:r>
            <a:r>
              <a:rPr lang="el-GR" dirty="0" err="1"/>
              <a:t>οριστέα</a:t>
            </a:r>
            <a:r>
              <a:rPr lang="el-GR" dirty="0"/>
              <a:t> έννοια, γένος, ειδοποιός διαφορά)</a:t>
            </a:r>
          </a:p>
          <a:p>
            <a:pPr algn="just"/>
            <a:r>
              <a:rPr lang="el-GR" dirty="0"/>
              <a:t>Ποια είναι η λειτουργία της παραγράφου;</a:t>
            </a:r>
          </a:p>
        </p:txBody>
      </p:sp>
    </p:spTree>
    <p:extLst>
      <p:ext uri="{BB962C8B-B14F-4D97-AF65-F5344CB8AC3E}">
        <p14:creationId xmlns:p14="http://schemas.microsoft.com/office/powerpoint/2010/main" val="325483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87EB62-C1F2-478F-8708-094AB7223D14}"/>
              </a:ext>
            </a:extLst>
          </p:cNvPr>
          <p:cNvSpPr>
            <a:spLocks noGrp="1"/>
          </p:cNvSpPr>
          <p:nvPr>
            <p:ph type="title"/>
          </p:nvPr>
        </p:nvSpPr>
        <p:spPr/>
        <p:txBody>
          <a:bodyPr>
            <a:normAutofit fontScale="90000"/>
          </a:bodyPr>
          <a:lstStyle/>
          <a:p>
            <a:r>
              <a:rPr lang="el-GR" dirty="0"/>
              <a:t>Ερωτήσεις που συνδέονται με </a:t>
            </a:r>
            <a:r>
              <a:rPr lang="el-GR" dirty="0" err="1"/>
              <a:t>κειμενικούς</a:t>
            </a:r>
            <a:r>
              <a:rPr lang="el-GR" dirty="0"/>
              <a:t> δείκτες</a:t>
            </a:r>
          </a:p>
        </p:txBody>
      </p:sp>
      <p:sp>
        <p:nvSpPr>
          <p:cNvPr id="3" name="Θέση περιεχομένου 2">
            <a:extLst>
              <a:ext uri="{FF2B5EF4-FFF2-40B4-BE49-F238E27FC236}">
                <a16:creationId xmlns:a16="http://schemas.microsoft.com/office/drawing/2014/main" id="{D6C09770-CE2E-4C1A-BD11-FF871AB52F2D}"/>
              </a:ext>
            </a:extLst>
          </p:cNvPr>
          <p:cNvSpPr>
            <a:spLocks noGrp="1"/>
          </p:cNvSpPr>
          <p:nvPr>
            <p:ph idx="1"/>
          </p:nvPr>
        </p:nvSpPr>
        <p:spPr/>
        <p:txBody>
          <a:bodyPr>
            <a:normAutofit fontScale="85000" lnSpcReduction="10000"/>
          </a:bodyPr>
          <a:lstStyle/>
          <a:p>
            <a:r>
              <a:rPr lang="el-GR" dirty="0"/>
              <a:t>Ο συγγραφέας χρησιμοποιεί επαναλήψεις/ειρωνεία. Να εντοπίσετε χωρία του κειμένου που επιβεβαιώνουν την παραπάνω διαπίστωση και να δείξετε τι επιδιώκει ο συντάκτης;</a:t>
            </a:r>
          </a:p>
          <a:p>
            <a:r>
              <a:rPr lang="el-GR" dirty="0"/>
              <a:t>Να μεταφέρεις το παραπάνω απόσπασμα σε πλάγιο λόγο </a:t>
            </a:r>
          </a:p>
          <a:p>
            <a:r>
              <a:rPr lang="el-GR" dirty="0"/>
              <a:t>Να εξηγήσετε πώς οι εγκλίσεις των ρημάτων του κειμένου υπηρετούν τον ιδιαίτερο σκοπό του.</a:t>
            </a:r>
          </a:p>
          <a:p>
            <a:r>
              <a:rPr lang="el-GR" dirty="0"/>
              <a:t>Ποια μορφή σύνταξης (ενεργητική/παθητική) χρησιμοποιείται στο κείμενο; Αιτιολογήστε την επιλογή του συντάκτη. </a:t>
            </a:r>
          </a:p>
          <a:p>
            <a:r>
              <a:rPr lang="el-GR" dirty="0"/>
              <a:t>( Συνδυαστική)Να κρίνετε το ύφος του συγκεκριμένου κειμένου (απλό/καθημερινό/σύνθετο/επιστημονικό / γλαφυρό). Να δικαιολογήσετε την απάντησή σας με αναφορές μέσα από το κείμενο. Πόσο αποτελεσματικό θεωρείτε το συγκεκριμένο ύφος, αν λάβετε υπόψη σας το ακροατήριο στο οποίο απευθύνεται ο συγγραφέας και τον σκοπό που θέλει να υπηρετήσει; Παρατηρήστε το λεξιλόγιο, τη χρήση του λόγου (αναφορική – ποιητική), τη σύνταξη (ενεργητική – παθητική), τη σύνδεση των προτάσεων (παράταξη – υπόταξη), τις εγκλίσεις (οριστική – δυνητικές).</a:t>
            </a:r>
          </a:p>
        </p:txBody>
      </p:sp>
    </p:spTree>
    <p:extLst>
      <p:ext uri="{BB962C8B-B14F-4D97-AF65-F5344CB8AC3E}">
        <p14:creationId xmlns:p14="http://schemas.microsoft.com/office/powerpoint/2010/main" val="3833905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2D6D05-0AD2-4C2C-81C5-EF2050D8FFD6}"/>
              </a:ext>
            </a:extLst>
          </p:cNvPr>
          <p:cNvSpPr>
            <a:spLocks noGrp="1"/>
          </p:cNvSpPr>
          <p:nvPr>
            <p:ph type="title"/>
          </p:nvPr>
        </p:nvSpPr>
        <p:spPr/>
        <p:txBody>
          <a:bodyPr/>
          <a:lstStyle/>
          <a:p>
            <a:r>
              <a:rPr lang="el-GR" dirty="0"/>
              <a:t>Ερωτήσεις σχετικές με τον τίτλο</a:t>
            </a:r>
          </a:p>
        </p:txBody>
      </p:sp>
      <p:sp>
        <p:nvSpPr>
          <p:cNvPr id="3" name="Θέση περιεχομένου 2">
            <a:extLst>
              <a:ext uri="{FF2B5EF4-FFF2-40B4-BE49-F238E27FC236}">
                <a16:creationId xmlns:a16="http://schemas.microsoft.com/office/drawing/2014/main" id="{438E9869-00EE-4321-AF06-E225413ACE63}"/>
              </a:ext>
            </a:extLst>
          </p:cNvPr>
          <p:cNvSpPr>
            <a:spLocks noGrp="1"/>
          </p:cNvSpPr>
          <p:nvPr>
            <p:ph idx="1"/>
          </p:nvPr>
        </p:nvSpPr>
        <p:spPr/>
        <p:txBody>
          <a:bodyPr/>
          <a:lstStyle/>
          <a:p>
            <a:r>
              <a:rPr lang="el-GR" dirty="0"/>
              <a:t>Ποιες πληροφορίες παρέχει ο τίτλος σε σχέση με το επικοινωνιακό πλαίσιο; (Πώς μας προϊδεάζει ο τίτλος για το θέμα [μέσα δημοσίευσης, χρονολογία, θέμα, συντάκτης κειμένου, </a:t>
            </a:r>
            <a:r>
              <a:rPr lang="el-GR" dirty="0" err="1"/>
              <a:t>κειμενικό</a:t>
            </a:r>
            <a:r>
              <a:rPr lang="el-GR" dirty="0"/>
              <a:t> είδος]) </a:t>
            </a:r>
          </a:p>
          <a:p>
            <a:r>
              <a:rPr lang="el-GR" dirty="0"/>
              <a:t>Ποιες είναι οι προσδοκίες βάσει του τίτλου;</a:t>
            </a:r>
          </a:p>
          <a:p>
            <a:r>
              <a:rPr lang="el-GR" dirty="0"/>
              <a:t>Πώς συνδέεται το ρεπορτάζ με τον τίτλο του κειμένου;</a:t>
            </a:r>
          </a:p>
          <a:p>
            <a:r>
              <a:rPr lang="el-GR" dirty="0"/>
              <a:t>Ανταποκρίνεται ο τίτλος στο περιεχόμενο του κειμένου;</a:t>
            </a:r>
          </a:p>
          <a:p>
            <a:r>
              <a:rPr lang="el-GR" dirty="0"/>
              <a:t>Ποια σημεία του κειμένου ανταποκρίνονται στον τίτλο;</a:t>
            </a:r>
          </a:p>
          <a:p>
            <a:r>
              <a:rPr lang="el-GR" dirty="0"/>
              <a:t>Πόσο αποτελεσματικός είναι ο τίτλος του κειμένου;</a:t>
            </a:r>
          </a:p>
          <a:p>
            <a:r>
              <a:rPr lang="el-GR" dirty="0"/>
              <a:t>Πώς εξυπηρετεί η χρήση αγγλικών και ελληνικών λέξεων στον τίτλο;</a:t>
            </a:r>
          </a:p>
        </p:txBody>
      </p:sp>
    </p:spTree>
    <p:extLst>
      <p:ext uri="{BB962C8B-B14F-4D97-AF65-F5344CB8AC3E}">
        <p14:creationId xmlns:p14="http://schemas.microsoft.com/office/powerpoint/2010/main" val="3550930112"/>
      </p:ext>
    </p:extLst>
  </p:cSld>
  <p:clrMapOvr>
    <a:masterClrMapping/>
  </p:clrMapOvr>
</p:sld>
</file>

<file path=ppt/theme/theme1.xml><?xml version="1.0" encoding="utf-8"?>
<a:theme xmlns:a="http://schemas.openxmlformats.org/drawingml/2006/main" name="Άτλαντας">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{5AA52A55-F252-466D-BFF8-B9688E4B9251}tf16401371</Template>
  <TotalTime>114</TotalTime>
  <Words>1505</Words>
  <Application>Microsoft Office PowerPoint</Application>
  <PresentationFormat>Ευρεία οθόνη</PresentationFormat>
  <Paragraphs>81</Paragraphs>
  <Slides>15</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15</vt:i4>
      </vt:variant>
    </vt:vector>
  </HeadingPairs>
  <TitlesOfParts>
    <vt:vector size="19" baseType="lpstr">
      <vt:lpstr>Calibri Light</vt:lpstr>
      <vt:lpstr>Rockwell</vt:lpstr>
      <vt:lpstr>Wingdings</vt:lpstr>
      <vt:lpstr>Άτλαντας</vt:lpstr>
      <vt:lpstr>Το 2ο Ερώτημα στο μάθημα της Ν. Γλώσσας</vt:lpstr>
      <vt:lpstr>Ερωτήσεις κατανόησης</vt:lpstr>
      <vt:lpstr>Ερωτήσεις σχετικές με το συγκείμενο (πλαίσιο)</vt:lpstr>
      <vt:lpstr>Ερωτήσεις ερμηνείας/τεκμηρίωσης </vt:lpstr>
      <vt:lpstr>Ερωτήσεις αξιολόγησης πειστικότητας και τεκμηρίωσης</vt:lpstr>
      <vt:lpstr>Ερωτήσεις που συνδέονται με τους κειμενικούς δείκτες</vt:lpstr>
      <vt:lpstr>Ερωτήσεις που συνδέονται με τους κειμενικούς δείκτες</vt:lpstr>
      <vt:lpstr>Ερωτήσεις που συνδέονται με κειμενικούς δείκτες</vt:lpstr>
      <vt:lpstr>Ερωτήσεις σχετικές με τον τίτλο</vt:lpstr>
      <vt:lpstr>Ερωτήσεις σχετικές με  σκίτσο/γελοιογραφία/αφίσα</vt:lpstr>
      <vt:lpstr>Πορεία ανάλυσης σκίτσου- εικόνας</vt:lpstr>
      <vt:lpstr>Ερωτήσεις για σύγκριση κειμένων</vt:lpstr>
      <vt:lpstr>Εξάσκηση </vt:lpstr>
      <vt:lpstr>Άλλες ερωτήσεις</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2ο Ερώτημα στο μάθημα της Ν. Γλώσσας</dc:title>
  <dc:creator>ria papamanoli</dc:creator>
  <cp:lastModifiedBy>ria papamanoli</cp:lastModifiedBy>
  <cp:revision>13</cp:revision>
  <dcterms:created xsi:type="dcterms:W3CDTF">2020-04-18T07:43:45Z</dcterms:created>
  <dcterms:modified xsi:type="dcterms:W3CDTF">2020-04-18T09:37:54Z</dcterms:modified>
</cp:coreProperties>
</file>