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8" r:id="rId3"/>
    <p:sldId id="260" r:id="rId4"/>
    <p:sldId id="264" r:id="rId5"/>
    <p:sldId id="265" r:id="rId6"/>
    <p:sldId id="266" r:id="rId7"/>
    <p:sldId id="267" r:id="rId8"/>
    <p:sldId id="268" r:id="rId9"/>
    <p:sldId id="269" r:id="rId10"/>
    <p:sldId id="270" r:id="rId11"/>
    <p:sldId id="271" r:id="rId12"/>
    <p:sldId id="272" r:id="rId13"/>
    <p:sldId id="273" r:id="rId14"/>
    <p:sldId id="274" r:id="rId15"/>
    <p:sldId id="275"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C92BB5-54AD-4AE6-8708-FA7556C5882C}">
          <p14:sldIdLst>
            <p14:sldId id="256"/>
            <p14:sldId id="258"/>
            <p14:sldId id="260"/>
            <p14:sldId id="264"/>
            <p14:sldId id="265"/>
            <p14:sldId id="266"/>
            <p14:sldId id="267"/>
            <p14:sldId id="268"/>
            <p14:sldId id="269"/>
            <p14:sldId id="270"/>
            <p14:sldId id="271"/>
            <p14:sldId id="272"/>
            <p14:sldId id="273"/>
            <p14:sldId id="274"/>
            <p14:sldId id="275"/>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71" d="100"/>
          <a:sy n="71" d="100"/>
        </p:scale>
        <p:origin x="618" y="7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5/4/2022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5/4/2022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5/4/2022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5/4/2022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5/4/2022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5/4/2022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5/4/2022</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5/4/2022</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5/4/2022</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5/4/2022</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5/4/2022</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5/4/2022</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5/4/2022</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NhlaPWvW07o" TargetMode="External"/><Relationship Id="rId2" Type="http://schemas.openxmlformats.org/officeDocument/2006/relationships/hyperlink" Target="https://youtu.be/3J28WQVdVt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Δ΄ΘΕΜΑΤΙΚΗ ΕΝΟΤΗΤΑ </a:t>
            </a:r>
            <a:endParaRPr lang="en-US" dirty="0"/>
          </a:p>
        </p:txBody>
      </p:sp>
      <p:sp>
        <p:nvSpPr>
          <p:cNvPr id="3" name="Subtitle 2"/>
          <p:cNvSpPr>
            <a:spLocks noGrp="1"/>
          </p:cNvSpPr>
          <p:nvPr>
            <p:ph type="subTitle" idx="1"/>
          </p:nvPr>
        </p:nvSpPr>
        <p:spPr/>
        <p:txBody>
          <a:bodyPr/>
          <a:lstStyle/>
          <a:p>
            <a:r>
              <a:rPr lang="el-GR" dirty="0"/>
              <a:t>ΕΜΕΙΣ ΚΑΙ ΟΙ «ΑΛΛΟΙ»</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5716-5977-4191-8D14-C3A2F3BD0448}"/>
              </a:ext>
            </a:extLst>
          </p:cNvPr>
          <p:cNvSpPr>
            <a:spLocks noGrp="1"/>
          </p:cNvSpPr>
          <p:nvPr>
            <p:ph type="title"/>
          </p:nvPr>
        </p:nvSpPr>
        <p:spPr>
          <a:xfrm>
            <a:off x="1494323" y="381000"/>
            <a:ext cx="10666411" cy="1020762"/>
          </a:xfrm>
        </p:spPr>
        <p:txBody>
          <a:bodyPr/>
          <a:lstStyle/>
          <a:p>
            <a:r>
              <a:rPr lang="en-US" dirty="0"/>
              <a:t>Artful Thinking: perspective, know, care about</a:t>
            </a:r>
          </a:p>
        </p:txBody>
      </p:sp>
      <p:sp>
        <p:nvSpPr>
          <p:cNvPr id="3" name="Content Placeholder 2">
            <a:extLst>
              <a:ext uri="{FF2B5EF4-FFF2-40B4-BE49-F238E27FC236}">
                <a16:creationId xmlns:a16="http://schemas.microsoft.com/office/drawing/2014/main" id="{9161B34C-5246-48A4-97AE-A72CB4B9E0D8}"/>
              </a:ext>
            </a:extLst>
          </p:cNvPr>
          <p:cNvSpPr>
            <a:spLocks noGrp="1"/>
          </p:cNvSpPr>
          <p:nvPr>
            <p:ph idx="1"/>
          </p:nvPr>
        </p:nvSpPr>
        <p:spPr>
          <a:xfrm>
            <a:off x="1112528" y="2325165"/>
            <a:ext cx="5715000" cy="4267200"/>
          </a:xfrm>
        </p:spPr>
        <p:txBody>
          <a:bodyPr/>
          <a:lstStyle/>
          <a:p>
            <a:pPr marL="457200" indent="-457200">
              <a:buFont typeface="+mj-lt"/>
              <a:buAutoNum type="arabicPeriod"/>
            </a:pPr>
            <a:r>
              <a:rPr lang="el-GR" dirty="0">
                <a:solidFill>
                  <a:schemeClr val="accent1">
                    <a:lumMod val="75000"/>
                  </a:schemeClr>
                </a:solidFill>
              </a:rPr>
              <a:t>Τι μπορεί να σκέφτεται και να νιώθει ο </a:t>
            </a:r>
            <a:r>
              <a:rPr lang="en-US" dirty="0">
                <a:solidFill>
                  <a:schemeClr val="accent1">
                    <a:lumMod val="75000"/>
                  </a:schemeClr>
                </a:solidFill>
              </a:rPr>
              <a:t>zero</a:t>
            </a:r>
            <a:r>
              <a:rPr lang="el-GR" dirty="0">
                <a:solidFill>
                  <a:schemeClr val="accent1">
                    <a:lumMod val="75000"/>
                  </a:schemeClr>
                </a:solidFill>
              </a:rPr>
              <a:t>;</a:t>
            </a:r>
          </a:p>
          <a:p>
            <a:pPr marL="0" indent="0">
              <a:buNone/>
            </a:pPr>
            <a:r>
              <a:rPr lang="el-GR" dirty="0"/>
              <a:t>Ο </a:t>
            </a:r>
            <a:r>
              <a:rPr lang="en-US" dirty="0"/>
              <a:t>Zero </a:t>
            </a:r>
            <a:r>
              <a:rPr lang="el-GR" dirty="0"/>
              <a:t>θα στενοχωριέται και θα λυπάται για όσα του έχουν κάνει οι συμμαθητές του αλλά και γενικά η αντιμετώπιση που λαμβάνει από όλους τους ανθρώπους. Νιώθει μοναξιά αφού δεν έχει κανέναν φίλο, απογοητεύεται για τον εαυτό του και αισθάνεται μειονεξία.</a:t>
            </a:r>
            <a:endParaRPr lang="en-US" dirty="0"/>
          </a:p>
        </p:txBody>
      </p:sp>
      <p:sp>
        <p:nvSpPr>
          <p:cNvPr id="4" name="TextBox 3">
            <a:extLst>
              <a:ext uri="{FF2B5EF4-FFF2-40B4-BE49-F238E27FC236}">
                <a16:creationId xmlns:a16="http://schemas.microsoft.com/office/drawing/2014/main" id="{D7F3DE6F-D9F7-433F-A128-080B96F40C04}"/>
              </a:ext>
            </a:extLst>
          </p:cNvPr>
          <p:cNvSpPr txBox="1"/>
          <p:nvPr/>
        </p:nvSpPr>
        <p:spPr>
          <a:xfrm>
            <a:off x="4922528" y="1789634"/>
            <a:ext cx="3810000" cy="535531"/>
          </a:xfrm>
          <a:prstGeom prst="rect">
            <a:avLst/>
          </a:prstGeom>
          <a:noFill/>
        </p:spPr>
        <p:txBody>
          <a:bodyPr wrap="square" rtlCol="0">
            <a:spAutoFit/>
          </a:bodyPr>
          <a:lstStyle/>
          <a:p>
            <a:pPr>
              <a:lnSpc>
                <a:spcPct val="90000"/>
              </a:lnSpc>
            </a:pPr>
            <a:r>
              <a:rPr lang="en-US" sz="3200" b="1" dirty="0">
                <a:solidFill>
                  <a:schemeClr val="accent1">
                    <a:lumMod val="75000"/>
                  </a:schemeClr>
                </a:solidFill>
              </a:rPr>
              <a:t>“Zero Film”</a:t>
            </a:r>
          </a:p>
        </p:txBody>
      </p:sp>
      <p:pic>
        <p:nvPicPr>
          <p:cNvPr id="6" name="Picture 5">
            <a:extLst>
              <a:ext uri="{FF2B5EF4-FFF2-40B4-BE49-F238E27FC236}">
                <a16:creationId xmlns:a16="http://schemas.microsoft.com/office/drawing/2014/main" id="{A00E0CD6-2115-463E-9F14-1C53489C0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949" y="2713037"/>
            <a:ext cx="4743450" cy="2638425"/>
          </a:xfrm>
          <a:prstGeom prst="rect">
            <a:avLst/>
          </a:prstGeom>
        </p:spPr>
      </p:pic>
    </p:spTree>
    <p:extLst>
      <p:ext uri="{BB962C8B-B14F-4D97-AF65-F5344CB8AC3E}">
        <p14:creationId xmlns:p14="http://schemas.microsoft.com/office/powerpoint/2010/main" val="39964820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BF68-B95A-43D8-9F4B-E2F664F3C026}"/>
              </a:ext>
            </a:extLst>
          </p:cNvPr>
          <p:cNvSpPr>
            <a:spLocks noGrp="1"/>
          </p:cNvSpPr>
          <p:nvPr>
            <p:ph type="title"/>
          </p:nvPr>
        </p:nvSpPr>
        <p:spPr/>
        <p:txBody>
          <a:bodyPr/>
          <a:lstStyle/>
          <a:p>
            <a:r>
              <a:rPr lang="en-US" dirty="0">
                <a:solidFill>
                  <a:schemeClr val="accent1">
                    <a:lumMod val="75000"/>
                  </a:schemeClr>
                </a:solidFill>
              </a:rPr>
              <a:t>“Zero Film”</a:t>
            </a:r>
          </a:p>
        </p:txBody>
      </p:sp>
      <p:sp>
        <p:nvSpPr>
          <p:cNvPr id="3" name="Content Placeholder 2">
            <a:extLst>
              <a:ext uri="{FF2B5EF4-FFF2-40B4-BE49-F238E27FC236}">
                <a16:creationId xmlns:a16="http://schemas.microsoft.com/office/drawing/2014/main" id="{93A26B5F-BAF5-46A6-B27B-10A2AE55090E}"/>
              </a:ext>
            </a:extLst>
          </p:cNvPr>
          <p:cNvSpPr>
            <a:spLocks noGrp="1"/>
          </p:cNvSpPr>
          <p:nvPr>
            <p:ph idx="1"/>
          </p:nvPr>
        </p:nvSpPr>
        <p:spPr>
          <a:xfrm>
            <a:off x="1522414" y="1905000"/>
            <a:ext cx="5867398" cy="4267200"/>
          </a:xfrm>
        </p:spPr>
        <p:txBody>
          <a:bodyPr/>
          <a:lstStyle/>
          <a:p>
            <a:pPr marL="457200" indent="-457200">
              <a:buAutoNum type="arabicPeriod" startAt="2"/>
            </a:pPr>
            <a:r>
              <a:rPr lang="el-GR" dirty="0">
                <a:solidFill>
                  <a:schemeClr val="accent1">
                    <a:lumMod val="75000"/>
                  </a:schemeClr>
                </a:solidFill>
              </a:rPr>
              <a:t>Τι θα μπορούσε ίσως να γνωρίζει ή να πιστεύει;</a:t>
            </a:r>
          </a:p>
          <a:p>
            <a:pPr marL="0" indent="0">
              <a:buNone/>
            </a:pPr>
            <a:r>
              <a:rPr lang="el-GR" dirty="0"/>
              <a:t>Πιστεύει ότι είναι μόνος του και θα παραμείνει για πάντα. Θεωρεί τον εαυτό του διαφορετικό επειδή είναι μηδέν και όχι κάποιος άλλος αριθμός. Πιστεύει πως δεν θα υπάρξει κανείς να του συμπαρασταθεί, κανένας φίλος γι’αυτόν. Θεωρεί πως δεν αξίζει τίποτα, αφού βρίσκεται μονίμως στο περιθώρειο. </a:t>
            </a:r>
            <a:endParaRPr lang="en-US" dirty="0"/>
          </a:p>
        </p:txBody>
      </p:sp>
      <p:pic>
        <p:nvPicPr>
          <p:cNvPr id="5" name="Picture 4">
            <a:extLst>
              <a:ext uri="{FF2B5EF4-FFF2-40B4-BE49-F238E27FC236}">
                <a16:creationId xmlns:a16="http://schemas.microsoft.com/office/drawing/2014/main" id="{CFA770BE-AF99-489E-9D09-FAE169E8C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612" y="2400300"/>
            <a:ext cx="3848100" cy="3276600"/>
          </a:xfrm>
          <a:prstGeom prst="rect">
            <a:avLst/>
          </a:prstGeom>
        </p:spPr>
      </p:pic>
    </p:spTree>
    <p:extLst>
      <p:ext uri="{BB962C8B-B14F-4D97-AF65-F5344CB8AC3E}">
        <p14:creationId xmlns:p14="http://schemas.microsoft.com/office/powerpoint/2010/main" val="426841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21081-4EE7-4C20-A821-6644D020F725}"/>
              </a:ext>
            </a:extLst>
          </p:cNvPr>
          <p:cNvSpPr>
            <a:spLocks noGrp="1"/>
          </p:cNvSpPr>
          <p:nvPr>
            <p:ph type="title"/>
          </p:nvPr>
        </p:nvSpPr>
        <p:spPr/>
        <p:txBody>
          <a:bodyPr/>
          <a:lstStyle/>
          <a:p>
            <a:r>
              <a:rPr lang="en-US" dirty="0">
                <a:solidFill>
                  <a:schemeClr val="accent1"/>
                </a:solidFill>
              </a:rPr>
              <a:t>“Zero Film”</a:t>
            </a:r>
          </a:p>
        </p:txBody>
      </p:sp>
      <p:sp>
        <p:nvSpPr>
          <p:cNvPr id="3" name="Content Placeholder 2">
            <a:extLst>
              <a:ext uri="{FF2B5EF4-FFF2-40B4-BE49-F238E27FC236}">
                <a16:creationId xmlns:a16="http://schemas.microsoft.com/office/drawing/2014/main" id="{0ED98780-2AB2-4F03-9730-829B7F77F0CB}"/>
              </a:ext>
            </a:extLst>
          </p:cNvPr>
          <p:cNvSpPr>
            <a:spLocks noGrp="1"/>
          </p:cNvSpPr>
          <p:nvPr>
            <p:ph idx="1"/>
          </p:nvPr>
        </p:nvSpPr>
        <p:spPr>
          <a:xfrm>
            <a:off x="1522414" y="1905000"/>
            <a:ext cx="5410198" cy="4267200"/>
          </a:xfrm>
        </p:spPr>
        <p:txBody>
          <a:bodyPr>
            <a:normAutofit/>
          </a:bodyPr>
          <a:lstStyle/>
          <a:p>
            <a:pPr marL="457200" indent="-457200">
              <a:buAutoNum type="arabicPeriod" startAt="3"/>
            </a:pPr>
            <a:r>
              <a:rPr lang="el-GR" dirty="0">
                <a:solidFill>
                  <a:schemeClr val="accent1"/>
                </a:solidFill>
              </a:rPr>
              <a:t>Τι είναι αυτό για το οποίο νοιάζεται και τι φροντίζει;</a:t>
            </a:r>
          </a:p>
          <a:p>
            <a:pPr marL="0" indent="0">
              <a:buNone/>
            </a:pPr>
            <a:r>
              <a:rPr lang="el-GR" dirty="0"/>
              <a:t>Ο </a:t>
            </a:r>
            <a:r>
              <a:rPr lang="en-US" dirty="0"/>
              <a:t>zero </a:t>
            </a:r>
            <a:r>
              <a:rPr lang="el-GR" dirty="0"/>
              <a:t>νοιάζεται πολύ για την κοπέλα την οποία γνώρισε η οποία είναι και αυτή μηδέν και έγιναν φίλοι. Δεν άφησε ο ένας τον άλλον ποτέ παρ’όλες τις δυσκολίες που πέρασαν, έμειναν ενωμένοι. Νοιάζεται φυσικά και για το παιδί τους που είναι το άπειρο. Γενικότερα φροντίζει την οικογένειά του και να είναι όλοι τους ευτυχισμένοι.</a:t>
            </a:r>
            <a:endParaRPr lang="en-US" dirty="0"/>
          </a:p>
        </p:txBody>
      </p:sp>
      <p:pic>
        <p:nvPicPr>
          <p:cNvPr id="5" name="Picture 4">
            <a:extLst>
              <a:ext uri="{FF2B5EF4-FFF2-40B4-BE49-F238E27FC236}">
                <a16:creationId xmlns:a16="http://schemas.microsoft.com/office/drawing/2014/main" id="{B8568462-AAAE-43A9-84DE-205FAB9A3F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5012" y="2743646"/>
            <a:ext cx="4604279" cy="2589907"/>
          </a:xfrm>
          <a:prstGeom prst="rect">
            <a:avLst/>
          </a:prstGeom>
        </p:spPr>
      </p:pic>
    </p:spTree>
    <p:extLst>
      <p:ext uri="{BB962C8B-B14F-4D97-AF65-F5344CB8AC3E}">
        <p14:creationId xmlns:p14="http://schemas.microsoft.com/office/powerpoint/2010/main" val="4217410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0C19-43A2-49BC-B213-9BF3DE4743F7}"/>
              </a:ext>
            </a:extLst>
          </p:cNvPr>
          <p:cNvSpPr>
            <a:spLocks noGrp="1"/>
          </p:cNvSpPr>
          <p:nvPr>
            <p:ph type="title"/>
          </p:nvPr>
        </p:nvSpPr>
        <p:spPr/>
        <p:txBody>
          <a:bodyPr/>
          <a:lstStyle/>
          <a:p>
            <a:r>
              <a:rPr lang="el-GR" dirty="0"/>
              <a:t>Πώς θα κριθεί ο κόσμος;(Μτ25,31-46)</a:t>
            </a:r>
            <a:endParaRPr lang="en-US" dirty="0"/>
          </a:p>
        </p:txBody>
      </p:sp>
      <p:sp>
        <p:nvSpPr>
          <p:cNvPr id="3" name="Text Placeholder 2">
            <a:extLst>
              <a:ext uri="{FF2B5EF4-FFF2-40B4-BE49-F238E27FC236}">
                <a16:creationId xmlns:a16="http://schemas.microsoft.com/office/drawing/2014/main" id="{79F7B174-3CCE-42CC-9D7C-8689BF667326}"/>
              </a:ext>
            </a:extLst>
          </p:cNvPr>
          <p:cNvSpPr>
            <a:spLocks noGrp="1"/>
          </p:cNvSpPr>
          <p:nvPr>
            <p:ph type="body" idx="1"/>
          </p:nvPr>
        </p:nvSpPr>
        <p:spPr>
          <a:xfrm>
            <a:off x="1449260" y="1782071"/>
            <a:ext cx="9601199" cy="1020761"/>
          </a:xfrm>
        </p:spPr>
        <p:txBody>
          <a:bodyPr>
            <a:normAutofit lnSpcReduction="10000"/>
          </a:bodyPr>
          <a:lstStyle/>
          <a:p>
            <a:r>
              <a:rPr lang="el-GR" dirty="0">
                <a:solidFill>
                  <a:schemeClr val="accent1"/>
                </a:solidFill>
              </a:rPr>
              <a:t>Γράψτε δύο παραδείγματα σαν αυτά που χρησιμοποιεί ο Χριστος στην παραβολή της κρίσης, που να δείχνουν τι κάνουμε ή τι δεν κάνουμε σήμερα σε ανθρώπους που έχουν ανάγκη.  </a:t>
            </a:r>
            <a:endParaRPr lang="en-US" dirty="0">
              <a:solidFill>
                <a:schemeClr val="accent1"/>
              </a:solidFill>
            </a:endParaRPr>
          </a:p>
        </p:txBody>
      </p:sp>
      <p:sp>
        <p:nvSpPr>
          <p:cNvPr id="4" name="Content Placeholder 3">
            <a:extLst>
              <a:ext uri="{FF2B5EF4-FFF2-40B4-BE49-F238E27FC236}">
                <a16:creationId xmlns:a16="http://schemas.microsoft.com/office/drawing/2014/main" id="{08BB322D-A483-4A5E-A70B-20B6F62ED34E}"/>
              </a:ext>
            </a:extLst>
          </p:cNvPr>
          <p:cNvSpPr>
            <a:spLocks noGrp="1"/>
          </p:cNvSpPr>
          <p:nvPr>
            <p:ph sz="half" idx="2"/>
          </p:nvPr>
        </p:nvSpPr>
        <p:spPr/>
        <p:txBody>
          <a:bodyPr/>
          <a:lstStyle/>
          <a:p>
            <a:pPr marL="457200" indent="-457200">
              <a:buFont typeface="+mj-lt"/>
              <a:buAutoNum type="arabicPeriod"/>
            </a:pPr>
            <a:r>
              <a:rPr lang="el-GR" dirty="0"/>
              <a:t>Ήμουν φτωχός και μου δώσατε χρήματα να πάρω κάτι να φάω</a:t>
            </a:r>
          </a:p>
          <a:p>
            <a:pPr marL="457200" indent="-457200">
              <a:buFont typeface="+mj-lt"/>
              <a:buAutoNum type="arabicPeriod"/>
            </a:pPr>
            <a:r>
              <a:rPr lang="el-GR" dirty="0"/>
              <a:t>Ήμουν διαφορετικός απ’όλους και με αποδεχτήκατε</a:t>
            </a:r>
            <a:endParaRPr lang="en-US" dirty="0"/>
          </a:p>
        </p:txBody>
      </p:sp>
      <p:pic>
        <p:nvPicPr>
          <p:cNvPr id="8" name="Content Placeholder 7">
            <a:extLst>
              <a:ext uri="{FF2B5EF4-FFF2-40B4-BE49-F238E27FC236}">
                <a16:creationId xmlns:a16="http://schemas.microsoft.com/office/drawing/2014/main" id="{88E36FAD-52F6-4DB2-B0DB-CA0538CE839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399212" y="2976156"/>
            <a:ext cx="4416425" cy="2586444"/>
          </a:xfrm>
        </p:spPr>
      </p:pic>
    </p:spTree>
    <p:extLst>
      <p:ext uri="{BB962C8B-B14F-4D97-AF65-F5344CB8AC3E}">
        <p14:creationId xmlns:p14="http://schemas.microsoft.com/office/powerpoint/2010/main" val="3594768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87DB-A638-43DA-ACE8-8722579C004F}"/>
              </a:ext>
            </a:extLst>
          </p:cNvPr>
          <p:cNvSpPr>
            <a:spLocks noGrp="1"/>
          </p:cNvSpPr>
          <p:nvPr>
            <p:ph type="title"/>
          </p:nvPr>
        </p:nvSpPr>
        <p:spPr/>
        <p:txBody>
          <a:bodyPr/>
          <a:lstStyle/>
          <a:p>
            <a:r>
              <a:rPr lang="el-GR" dirty="0"/>
              <a:t>Ο σπλαχνικός Σαμαρείτης </a:t>
            </a:r>
            <a:endParaRPr lang="en-US" dirty="0"/>
          </a:p>
        </p:txBody>
      </p:sp>
      <p:pic>
        <p:nvPicPr>
          <p:cNvPr id="5" name="Content Placeholder 4">
            <a:extLst>
              <a:ext uri="{FF2B5EF4-FFF2-40B4-BE49-F238E27FC236}">
                <a16:creationId xmlns:a16="http://schemas.microsoft.com/office/drawing/2014/main" id="{0FB09A08-A838-4674-B3C7-D966152EDE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0363" y="1752600"/>
            <a:ext cx="4114800" cy="4983162"/>
          </a:xfrm>
        </p:spPr>
      </p:pic>
      <p:sp>
        <p:nvSpPr>
          <p:cNvPr id="3" name="TextBox 2">
            <a:extLst>
              <a:ext uri="{FF2B5EF4-FFF2-40B4-BE49-F238E27FC236}">
                <a16:creationId xmlns:a16="http://schemas.microsoft.com/office/drawing/2014/main" id="{F81CD94C-D9EC-44F0-8AEA-7CD944AF66CE}"/>
              </a:ext>
            </a:extLst>
          </p:cNvPr>
          <p:cNvSpPr txBox="1"/>
          <p:nvPr/>
        </p:nvSpPr>
        <p:spPr>
          <a:xfrm>
            <a:off x="1522414" y="1981200"/>
            <a:ext cx="4419598" cy="3083921"/>
          </a:xfrm>
          <a:prstGeom prst="rect">
            <a:avLst/>
          </a:prstGeom>
          <a:noFill/>
        </p:spPr>
        <p:txBody>
          <a:bodyPr wrap="square" rtlCol="0">
            <a:spAutoFit/>
          </a:bodyPr>
          <a:lstStyle/>
          <a:p>
            <a:pPr marL="342900" indent="-342900">
              <a:lnSpc>
                <a:spcPct val="90000"/>
              </a:lnSpc>
              <a:buFont typeface="Wingdings" panose="05000000000000000000" pitchFamily="2" charset="2"/>
              <a:buChar char="Ø"/>
            </a:pPr>
            <a:r>
              <a:rPr lang="el-GR" sz="2400" dirty="0">
                <a:solidFill>
                  <a:schemeClr val="accent1">
                    <a:lumMod val="75000"/>
                  </a:schemeClr>
                </a:solidFill>
              </a:rPr>
              <a:t>Μετασχηματισμός της παραβολής του καλού Σαμαρείτη σε είδηση εφημερίδας, αστυνομική αναφορά, επιστολή: κρυφές σκέψεις των προσώπων, διαμόρφωση συλλογικών προσώπων (επιλέγουμε ένα είδος) </a:t>
            </a:r>
            <a:endParaRPr lang="en-US" sz="2400" dirty="0">
              <a:solidFill>
                <a:schemeClr val="accent1">
                  <a:lumMod val="75000"/>
                </a:schemeClr>
              </a:solidFill>
            </a:endParaRPr>
          </a:p>
        </p:txBody>
      </p:sp>
    </p:spTree>
    <p:extLst>
      <p:ext uri="{BB962C8B-B14F-4D97-AF65-F5344CB8AC3E}">
        <p14:creationId xmlns:p14="http://schemas.microsoft.com/office/powerpoint/2010/main" val="34747663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1DC8-C100-40D0-B114-BF0E040F09D8}"/>
              </a:ext>
            </a:extLst>
          </p:cNvPr>
          <p:cNvSpPr>
            <a:spLocks noGrp="1"/>
          </p:cNvSpPr>
          <p:nvPr>
            <p:ph type="title"/>
          </p:nvPr>
        </p:nvSpPr>
        <p:spPr/>
        <p:txBody>
          <a:bodyPr/>
          <a:lstStyle/>
          <a:p>
            <a:r>
              <a:rPr lang="el-GR" dirty="0"/>
              <a:t>Σας ευχαριστώ πολύ για την προσοχή!</a:t>
            </a:r>
            <a:endParaRPr lang="en-US" dirty="0"/>
          </a:p>
        </p:txBody>
      </p:sp>
      <p:pic>
        <p:nvPicPr>
          <p:cNvPr id="6" name="Picture Placeholder 5">
            <a:extLst>
              <a:ext uri="{FF2B5EF4-FFF2-40B4-BE49-F238E27FC236}">
                <a16:creationId xmlns:a16="http://schemas.microsoft.com/office/drawing/2014/main" id="{9A06F945-6651-494E-9DA7-7E2A2CA452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828" b="7828"/>
          <a:stretch>
            <a:fillRect/>
          </a:stretch>
        </p:blipFill>
        <p:spPr/>
      </p:pic>
    </p:spTree>
    <p:extLst>
      <p:ext uri="{BB962C8B-B14F-4D97-AF65-F5344CB8AC3E}">
        <p14:creationId xmlns:p14="http://schemas.microsoft.com/office/powerpoint/2010/main" val="167188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ΠΟΙΟΣ ΕΙΝΑΙ ΓΙΑ ΕΜΑΣ Ο «ΑΛΛΟΣ»;</a:t>
            </a:r>
            <a:endParaRPr lang="en-US" dirty="0"/>
          </a:p>
        </p:txBody>
      </p:sp>
      <p:sp>
        <p:nvSpPr>
          <p:cNvPr id="3" name="Text Placeholder 2"/>
          <p:cNvSpPr>
            <a:spLocks noGrp="1"/>
          </p:cNvSpPr>
          <p:nvPr>
            <p:ph type="body" idx="1"/>
          </p:nvPr>
        </p:nvSpPr>
        <p:spPr/>
        <p:txBody>
          <a:bodyPr/>
          <a:lstStyle/>
          <a:p>
            <a:r>
              <a:rPr lang="el-GR" dirty="0"/>
              <a:t>ΒΕΡΙΔΑΚΗ ΣΤΕΦΑΝΙΑ Γ1</a:t>
            </a:r>
            <a:endParaRPr lang="en-US" dirty="0"/>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BRAINSTORMING:</a:t>
            </a:r>
            <a:r>
              <a:rPr lang="el-GR" dirty="0"/>
              <a:t>ΞΕΝΟΣ </a:t>
            </a:r>
            <a:endParaRPr lang="en-US" dirty="0"/>
          </a:p>
        </p:txBody>
      </p:sp>
      <p:pic>
        <p:nvPicPr>
          <p:cNvPr id="9" name="Content Placeholder 8" descr="ΞΕΝΟΣ&#10;">
            <a:extLst>
              <a:ext uri="{FF2B5EF4-FFF2-40B4-BE49-F238E27FC236}">
                <a16:creationId xmlns:a16="http://schemas.microsoft.com/office/drawing/2014/main" id="{A90F7AAD-CA7F-4EF3-B2B9-4108AD693B58}"/>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2812" y="3429000"/>
            <a:ext cx="2228849" cy="1020763"/>
          </a:xfrm>
        </p:spPr>
      </p:pic>
      <p:sp>
        <p:nvSpPr>
          <p:cNvPr id="10" name="TextBox 9">
            <a:extLst>
              <a:ext uri="{FF2B5EF4-FFF2-40B4-BE49-F238E27FC236}">
                <a16:creationId xmlns:a16="http://schemas.microsoft.com/office/drawing/2014/main" id="{4694A10E-6F4F-4DCA-BBD9-1D3440ED983B}"/>
              </a:ext>
            </a:extLst>
          </p:cNvPr>
          <p:cNvSpPr txBox="1"/>
          <p:nvPr/>
        </p:nvSpPr>
        <p:spPr>
          <a:xfrm>
            <a:off x="5275261" y="3733800"/>
            <a:ext cx="1676400" cy="424732"/>
          </a:xfrm>
          <a:prstGeom prst="rect">
            <a:avLst/>
          </a:prstGeom>
          <a:noFill/>
        </p:spPr>
        <p:txBody>
          <a:bodyPr wrap="square" rtlCol="0">
            <a:spAutoFit/>
          </a:bodyPr>
          <a:lstStyle/>
          <a:p>
            <a:pPr>
              <a:lnSpc>
                <a:spcPct val="90000"/>
              </a:lnSpc>
            </a:pPr>
            <a:r>
              <a:rPr lang="el-GR" sz="2400" dirty="0"/>
              <a:t>ΞΕΝΟΣ</a:t>
            </a:r>
            <a:endParaRPr lang="en-US" sz="2400" dirty="0"/>
          </a:p>
        </p:txBody>
      </p:sp>
      <p:cxnSp>
        <p:nvCxnSpPr>
          <p:cNvPr id="12" name="Straight Connector 11">
            <a:extLst>
              <a:ext uri="{FF2B5EF4-FFF2-40B4-BE49-F238E27FC236}">
                <a16:creationId xmlns:a16="http://schemas.microsoft.com/office/drawing/2014/main" id="{C7440B74-1750-4C0C-A71F-745F930F3FD7}"/>
              </a:ext>
            </a:extLst>
          </p:cNvPr>
          <p:cNvCxnSpPr/>
          <p:nvPr/>
        </p:nvCxnSpPr>
        <p:spPr>
          <a:xfrm flipH="1" flipV="1">
            <a:off x="2817812" y="2514600"/>
            <a:ext cx="2133600" cy="1066800"/>
          </a:xfrm>
          <a:prstGeom prst="line">
            <a:avLst/>
          </a:prstGeom>
          <a:ln w="38100">
            <a:tailEnd type="non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9A2CFF7-00BB-4809-BC2F-80CCE3D2D5C0}"/>
              </a:ext>
            </a:extLst>
          </p:cNvPr>
          <p:cNvCxnSpPr/>
          <p:nvPr/>
        </p:nvCxnSpPr>
        <p:spPr>
          <a:xfrm flipH="1">
            <a:off x="2665412" y="4158532"/>
            <a:ext cx="2286000" cy="642068"/>
          </a:xfrm>
          <a:prstGeom prst="line">
            <a:avLst/>
          </a:prstGeom>
          <a:ln w="38100">
            <a:tailEnd type="none"/>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91AB66E-A2FF-40F9-9BFB-54A1C8F7BF8D}"/>
              </a:ext>
            </a:extLst>
          </p:cNvPr>
          <p:cNvCxnSpPr>
            <a:cxnSpLocks/>
          </p:cNvCxnSpPr>
          <p:nvPr/>
        </p:nvCxnSpPr>
        <p:spPr>
          <a:xfrm flipH="1">
            <a:off x="4037012" y="4343400"/>
            <a:ext cx="1238249" cy="1486051"/>
          </a:xfrm>
          <a:prstGeom prst="line">
            <a:avLst/>
          </a:prstGeom>
          <a:ln w="38100">
            <a:tailEnd type="non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58CE428-B3C7-43ED-A172-C47ABD6B6527}"/>
              </a:ext>
            </a:extLst>
          </p:cNvPr>
          <p:cNvCxnSpPr/>
          <p:nvPr/>
        </p:nvCxnSpPr>
        <p:spPr>
          <a:xfrm flipH="1" flipV="1">
            <a:off x="5484812" y="2482132"/>
            <a:ext cx="76200" cy="1066800"/>
          </a:xfrm>
          <a:prstGeom prst="line">
            <a:avLst/>
          </a:prstGeom>
          <a:ln w="38100">
            <a:tailEnd type="none"/>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3015B48-4FB7-41D8-935B-63686CA953C6}"/>
              </a:ext>
            </a:extLst>
          </p:cNvPr>
          <p:cNvCxnSpPr/>
          <p:nvPr/>
        </p:nvCxnSpPr>
        <p:spPr>
          <a:xfrm flipV="1">
            <a:off x="6704012" y="2667000"/>
            <a:ext cx="1447800" cy="881932"/>
          </a:xfrm>
          <a:prstGeom prst="line">
            <a:avLst/>
          </a:prstGeom>
          <a:ln w="38100">
            <a:tailEnd type="non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6CDDE322-5AF1-4621-9EB3-2E382EF94764}"/>
              </a:ext>
            </a:extLst>
          </p:cNvPr>
          <p:cNvCxnSpPr/>
          <p:nvPr/>
        </p:nvCxnSpPr>
        <p:spPr>
          <a:xfrm>
            <a:off x="6704012" y="4158532"/>
            <a:ext cx="2209800" cy="321034"/>
          </a:xfrm>
          <a:prstGeom prst="line">
            <a:avLst/>
          </a:prstGeom>
          <a:ln w="38100">
            <a:tailEnd type="none"/>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E563EEA-1E59-4A12-B67D-93CC16F5362F}"/>
              </a:ext>
            </a:extLst>
          </p:cNvPr>
          <p:cNvCxnSpPr/>
          <p:nvPr/>
        </p:nvCxnSpPr>
        <p:spPr>
          <a:xfrm flipH="1" flipV="1">
            <a:off x="4341812" y="2482132"/>
            <a:ext cx="933449" cy="1066800"/>
          </a:xfrm>
          <a:prstGeom prst="line">
            <a:avLst/>
          </a:prstGeom>
          <a:ln w="381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456529-5FF0-4245-8440-115DB6CE1A2B}"/>
              </a:ext>
            </a:extLst>
          </p:cNvPr>
          <p:cNvCxnSpPr/>
          <p:nvPr/>
        </p:nvCxnSpPr>
        <p:spPr>
          <a:xfrm flipV="1">
            <a:off x="6113461" y="2514600"/>
            <a:ext cx="590551" cy="1034332"/>
          </a:xfrm>
          <a:prstGeom prst="line">
            <a:avLst/>
          </a:prstGeom>
          <a:ln w="38100">
            <a:tailEnd type="none"/>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D2C18118-02F6-4122-8732-84CA37EC57BA}"/>
              </a:ext>
            </a:extLst>
          </p:cNvPr>
          <p:cNvCxnSpPr/>
          <p:nvPr/>
        </p:nvCxnSpPr>
        <p:spPr>
          <a:xfrm flipV="1">
            <a:off x="6704012" y="3733800"/>
            <a:ext cx="1447800" cy="76200"/>
          </a:xfrm>
          <a:prstGeom prst="line">
            <a:avLst/>
          </a:prstGeom>
          <a:ln w="38100">
            <a:tailEnd type="none"/>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F7CF870-88AD-4F42-BF58-93C053D098C2}"/>
              </a:ext>
            </a:extLst>
          </p:cNvPr>
          <p:cNvCxnSpPr/>
          <p:nvPr/>
        </p:nvCxnSpPr>
        <p:spPr>
          <a:xfrm flipH="1" flipV="1">
            <a:off x="3122612" y="3810000"/>
            <a:ext cx="1828800" cy="129381"/>
          </a:xfrm>
          <a:prstGeom prst="line">
            <a:avLst/>
          </a:prstGeom>
          <a:ln w="38100">
            <a:tailEnd type="none"/>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2EDE767D-80F7-4BAA-B755-A8F60BC0D95C}"/>
              </a:ext>
            </a:extLst>
          </p:cNvPr>
          <p:cNvCxnSpPr>
            <a:cxnSpLocks/>
          </p:cNvCxnSpPr>
          <p:nvPr/>
        </p:nvCxnSpPr>
        <p:spPr>
          <a:xfrm flipH="1">
            <a:off x="5703887" y="4335614"/>
            <a:ext cx="123824" cy="1607986"/>
          </a:xfrm>
          <a:prstGeom prst="line">
            <a:avLst/>
          </a:prstGeom>
          <a:ln w="381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7A1971-CEE9-4F1F-9D6C-1FC72A893A2E}"/>
              </a:ext>
            </a:extLst>
          </p:cNvPr>
          <p:cNvCxnSpPr/>
          <p:nvPr/>
        </p:nvCxnSpPr>
        <p:spPr>
          <a:xfrm>
            <a:off x="6408736" y="4343400"/>
            <a:ext cx="542925" cy="1295400"/>
          </a:xfrm>
          <a:prstGeom prst="line">
            <a:avLst/>
          </a:prstGeom>
          <a:ln w="38100">
            <a:tailEnd type="none"/>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7A290FB-AE1D-4778-9DEB-AD1DA87D99E9}"/>
              </a:ext>
            </a:extLst>
          </p:cNvPr>
          <p:cNvCxnSpPr/>
          <p:nvPr/>
        </p:nvCxnSpPr>
        <p:spPr>
          <a:xfrm>
            <a:off x="6680198" y="4335614"/>
            <a:ext cx="2081214" cy="1226986"/>
          </a:xfrm>
          <a:prstGeom prst="line">
            <a:avLst/>
          </a:prstGeom>
          <a:ln w="381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EF4649A-96B0-4006-9F6C-0BDDD8D320AB}"/>
              </a:ext>
            </a:extLst>
          </p:cNvPr>
          <p:cNvSpPr txBox="1"/>
          <p:nvPr/>
        </p:nvSpPr>
        <p:spPr>
          <a:xfrm>
            <a:off x="1522414" y="2057400"/>
            <a:ext cx="1981198" cy="424732"/>
          </a:xfrm>
          <a:prstGeom prst="rect">
            <a:avLst/>
          </a:prstGeom>
          <a:noFill/>
        </p:spPr>
        <p:txBody>
          <a:bodyPr wrap="square" rtlCol="0">
            <a:spAutoFit/>
          </a:bodyPr>
          <a:lstStyle/>
          <a:p>
            <a:pPr>
              <a:lnSpc>
                <a:spcPct val="90000"/>
              </a:lnSpc>
            </a:pPr>
            <a:r>
              <a:rPr lang="el-GR" sz="2400" dirty="0"/>
              <a:t>συμμαθητής</a:t>
            </a:r>
            <a:endParaRPr lang="en-US" sz="2400" dirty="0"/>
          </a:p>
        </p:txBody>
      </p:sp>
      <p:sp>
        <p:nvSpPr>
          <p:cNvPr id="40" name="TextBox 39">
            <a:extLst>
              <a:ext uri="{FF2B5EF4-FFF2-40B4-BE49-F238E27FC236}">
                <a16:creationId xmlns:a16="http://schemas.microsoft.com/office/drawing/2014/main" id="{B81C2411-9C76-4DC0-B42B-9CB354CB6CBC}"/>
              </a:ext>
            </a:extLst>
          </p:cNvPr>
          <p:cNvSpPr txBox="1"/>
          <p:nvPr/>
        </p:nvSpPr>
        <p:spPr>
          <a:xfrm>
            <a:off x="3589822" y="2133600"/>
            <a:ext cx="1390649" cy="424732"/>
          </a:xfrm>
          <a:prstGeom prst="rect">
            <a:avLst/>
          </a:prstGeom>
          <a:noFill/>
        </p:spPr>
        <p:txBody>
          <a:bodyPr wrap="square" rtlCol="0">
            <a:spAutoFit/>
          </a:bodyPr>
          <a:lstStyle/>
          <a:p>
            <a:pPr>
              <a:lnSpc>
                <a:spcPct val="90000"/>
              </a:lnSpc>
            </a:pPr>
            <a:r>
              <a:rPr lang="el-GR" sz="2400" dirty="0"/>
              <a:t>κάποιος</a:t>
            </a:r>
            <a:endParaRPr lang="en-US" sz="2400" dirty="0"/>
          </a:p>
        </p:txBody>
      </p:sp>
      <p:sp>
        <p:nvSpPr>
          <p:cNvPr id="41" name="TextBox 40">
            <a:extLst>
              <a:ext uri="{FF2B5EF4-FFF2-40B4-BE49-F238E27FC236}">
                <a16:creationId xmlns:a16="http://schemas.microsoft.com/office/drawing/2014/main" id="{7EBA61E9-6F07-4E62-B42A-5AC3D6A09CF6}"/>
              </a:ext>
            </a:extLst>
          </p:cNvPr>
          <p:cNvSpPr txBox="1"/>
          <p:nvPr/>
        </p:nvSpPr>
        <p:spPr>
          <a:xfrm>
            <a:off x="7913687" y="2318468"/>
            <a:ext cx="2000249" cy="424732"/>
          </a:xfrm>
          <a:prstGeom prst="rect">
            <a:avLst/>
          </a:prstGeom>
          <a:noFill/>
        </p:spPr>
        <p:txBody>
          <a:bodyPr wrap="square" rtlCol="0">
            <a:spAutoFit/>
          </a:bodyPr>
          <a:lstStyle/>
          <a:p>
            <a:pPr>
              <a:lnSpc>
                <a:spcPct val="90000"/>
              </a:lnSpc>
            </a:pPr>
            <a:r>
              <a:rPr lang="el-GR" sz="2400" dirty="0"/>
              <a:t>διαφορετικός</a:t>
            </a:r>
            <a:endParaRPr lang="en-US" sz="2400" dirty="0"/>
          </a:p>
        </p:txBody>
      </p:sp>
      <p:sp>
        <p:nvSpPr>
          <p:cNvPr id="42" name="TextBox 41">
            <a:extLst>
              <a:ext uri="{FF2B5EF4-FFF2-40B4-BE49-F238E27FC236}">
                <a16:creationId xmlns:a16="http://schemas.microsoft.com/office/drawing/2014/main" id="{D158F7E1-2CDA-45B2-8978-913A6052E787}"/>
              </a:ext>
            </a:extLst>
          </p:cNvPr>
          <p:cNvSpPr txBox="1"/>
          <p:nvPr/>
        </p:nvSpPr>
        <p:spPr>
          <a:xfrm>
            <a:off x="4980471" y="2133600"/>
            <a:ext cx="1456357" cy="424732"/>
          </a:xfrm>
          <a:prstGeom prst="rect">
            <a:avLst/>
          </a:prstGeom>
          <a:noFill/>
        </p:spPr>
        <p:txBody>
          <a:bodyPr wrap="square" rtlCol="0">
            <a:spAutoFit/>
          </a:bodyPr>
          <a:lstStyle/>
          <a:p>
            <a:pPr>
              <a:lnSpc>
                <a:spcPct val="90000"/>
              </a:lnSpc>
            </a:pPr>
            <a:r>
              <a:rPr lang="el-GR" sz="2400" dirty="0"/>
              <a:t>γνωστός</a:t>
            </a:r>
            <a:endParaRPr lang="en-US" sz="2400" dirty="0"/>
          </a:p>
        </p:txBody>
      </p:sp>
      <p:sp>
        <p:nvSpPr>
          <p:cNvPr id="43" name="TextBox 42">
            <a:extLst>
              <a:ext uri="{FF2B5EF4-FFF2-40B4-BE49-F238E27FC236}">
                <a16:creationId xmlns:a16="http://schemas.microsoft.com/office/drawing/2014/main" id="{47D5A90B-1AD5-4857-9A65-81E563E744F8}"/>
              </a:ext>
            </a:extLst>
          </p:cNvPr>
          <p:cNvSpPr txBox="1"/>
          <p:nvPr/>
        </p:nvSpPr>
        <p:spPr>
          <a:xfrm>
            <a:off x="6436828" y="2133600"/>
            <a:ext cx="1390649" cy="424732"/>
          </a:xfrm>
          <a:prstGeom prst="rect">
            <a:avLst/>
          </a:prstGeom>
          <a:noFill/>
        </p:spPr>
        <p:txBody>
          <a:bodyPr wrap="square" rtlCol="0">
            <a:spAutoFit/>
          </a:bodyPr>
          <a:lstStyle/>
          <a:p>
            <a:pPr>
              <a:lnSpc>
                <a:spcPct val="90000"/>
              </a:lnSpc>
            </a:pPr>
            <a:r>
              <a:rPr lang="el-GR" sz="2400" dirty="0"/>
              <a:t>γείτονας</a:t>
            </a:r>
            <a:endParaRPr lang="en-US" sz="2400" dirty="0"/>
          </a:p>
        </p:txBody>
      </p:sp>
      <p:sp>
        <p:nvSpPr>
          <p:cNvPr id="44" name="TextBox 43">
            <a:extLst>
              <a:ext uri="{FF2B5EF4-FFF2-40B4-BE49-F238E27FC236}">
                <a16:creationId xmlns:a16="http://schemas.microsoft.com/office/drawing/2014/main" id="{4A755308-74F7-41AB-BD3E-352869DA01B4}"/>
              </a:ext>
            </a:extLst>
          </p:cNvPr>
          <p:cNvSpPr txBox="1"/>
          <p:nvPr/>
        </p:nvSpPr>
        <p:spPr>
          <a:xfrm>
            <a:off x="8132763" y="3445234"/>
            <a:ext cx="2000249" cy="424732"/>
          </a:xfrm>
          <a:prstGeom prst="rect">
            <a:avLst/>
          </a:prstGeom>
          <a:noFill/>
        </p:spPr>
        <p:txBody>
          <a:bodyPr wrap="square" rtlCol="0">
            <a:spAutoFit/>
          </a:bodyPr>
          <a:lstStyle/>
          <a:p>
            <a:pPr>
              <a:lnSpc>
                <a:spcPct val="90000"/>
              </a:lnSpc>
            </a:pPr>
            <a:r>
              <a:rPr lang="el-GR" sz="2400" dirty="0"/>
              <a:t>άγνωστος</a:t>
            </a:r>
            <a:endParaRPr lang="en-US" sz="2400" dirty="0"/>
          </a:p>
        </p:txBody>
      </p:sp>
      <p:sp>
        <p:nvSpPr>
          <p:cNvPr id="45" name="TextBox 44">
            <a:extLst>
              <a:ext uri="{FF2B5EF4-FFF2-40B4-BE49-F238E27FC236}">
                <a16:creationId xmlns:a16="http://schemas.microsoft.com/office/drawing/2014/main" id="{C7545AB9-0029-41BA-BBF6-FA090D111F30}"/>
              </a:ext>
            </a:extLst>
          </p:cNvPr>
          <p:cNvSpPr txBox="1"/>
          <p:nvPr/>
        </p:nvSpPr>
        <p:spPr>
          <a:xfrm>
            <a:off x="8954464" y="4239702"/>
            <a:ext cx="2000249" cy="424732"/>
          </a:xfrm>
          <a:prstGeom prst="rect">
            <a:avLst/>
          </a:prstGeom>
          <a:noFill/>
        </p:spPr>
        <p:txBody>
          <a:bodyPr wrap="square" rtlCol="0">
            <a:spAutoFit/>
          </a:bodyPr>
          <a:lstStyle/>
          <a:p>
            <a:pPr>
              <a:lnSpc>
                <a:spcPct val="90000"/>
              </a:lnSpc>
            </a:pPr>
            <a:r>
              <a:rPr lang="el-GR" sz="2400" dirty="0"/>
              <a:t>μετανάστης</a:t>
            </a:r>
            <a:endParaRPr lang="en-US" sz="2400" dirty="0"/>
          </a:p>
        </p:txBody>
      </p:sp>
      <p:sp>
        <p:nvSpPr>
          <p:cNvPr id="46" name="TextBox 45">
            <a:extLst>
              <a:ext uri="{FF2B5EF4-FFF2-40B4-BE49-F238E27FC236}">
                <a16:creationId xmlns:a16="http://schemas.microsoft.com/office/drawing/2014/main" id="{60065908-23F2-42F6-8D85-EB29D168D784}"/>
              </a:ext>
            </a:extLst>
          </p:cNvPr>
          <p:cNvSpPr txBox="1"/>
          <p:nvPr/>
        </p:nvSpPr>
        <p:spPr>
          <a:xfrm>
            <a:off x="8761412" y="5334000"/>
            <a:ext cx="2000249" cy="424732"/>
          </a:xfrm>
          <a:prstGeom prst="rect">
            <a:avLst/>
          </a:prstGeom>
          <a:noFill/>
        </p:spPr>
        <p:txBody>
          <a:bodyPr wrap="square" rtlCol="0">
            <a:spAutoFit/>
          </a:bodyPr>
          <a:lstStyle/>
          <a:p>
            <a:pPr>
              <a:lnSpc>
                <a:spcPct val="90000"/>
              </a:lnSpc>
            </a:pPr>
            <a:r>
              <a:rPr lang="el-GR" sz="2400" dirty="0"/>
              <a:t>αλλόθρησκος</a:t>
            </a:r>
            <a:endParaRPr lang="en-US" sz="2400" dirty="0"/>
          </a:p>
        </p:txBody>
      </p:sp>
      <p:sp>
        <p:nvSpPr>
          <p:cNvPr id="47" name="TextBox 46">
            <a:extLst>
              <a:ext uri="{FF2B5EF4-FFF2-40B4-BE49-F238E27FC236}">
                <a16:creationId xmlns:a16="http://schemas.microsoft.com/office/drawing/2014/main" id="{FACDB942-1F72-47BD-BEF8-A604F50BECC8}"/>
              </a:ext>
            </a:extLst>
          </p:cNvPr>
          <p:cNvSpPr txBox="1"/>
          <p:nvPr/>
        </p:nvSpPr>
        <p:spPr>
          <a:xfrm>
            <a:off x="6675436" y="5562600"/>
            <a:ext cx="1476859" cy="424732"/>
          </a:xfrm>
          <a:prstGeom prst="rect">
            <a:avLst/>
          </a:prstGeom>
          <a:noFill/>
        </p:spPr>
        <p:txBody>
          <a:bodyPr wrap="square" rtlCol="0">
            <a:spAutoFit/>
          </a:bodyPr>
          <a:lstStyle/>
          <a:p>
            <a:pPr>
              <a:lnSpc>
                <a:spcPct val="90000"/>
              </a:lnSpc>
            </a:pPr>
            <a:r>
              <a:rPr lang="el-GR" sz="2400" dirty="0"/>
              <a:t>εγώ</a:t>
            </a:r>
            <a:endParaRPr lang="en-US" sz="2400" dirty="0"/>
          </a:p>
        </p:txBody>
      </p:sp>
      <p:sp>
        <p:nvSpPr>
          <p:cNvPr id="48" name="TextBox 47">
            <a:extLst>
              <a:ext uri="{FF2B5EF4-FFF2-40B4-BE49-F238E27FC236}">
                <a16:creationId xmlns:a16="http://schemas.microsoft.com/office/drawing/2014/main" id="{2B47F920-05F6-41DB-A3DA-E0142336742A}"/>
              </a:ext>
            </a:extLst>
          </p:cNvPr>
          <p:cNvSpPr txBox="1"/>
          <p:nvPr/>
        </p:nvSpPr>
        <p:spPr>
          <a:xfrm>
            <a:off x="5396256" y="5931508"/>
            <a:ext cx="1212057" cy="424732"/>
          </a:xfrm>
          <a:prstGeom prst="rect">
            <a:avLst/>
          </a:prstGeom>
          <a:noFill/>
        </p:spPr>
        <p:txBody>
          <a:bodyPr wrap="square" rtlCol="0">
            <a:spAutoFit/>
          </a:bodyPr>
          <a:lstStyle/>
          <a:p>
            <a:pPr>
              <a:lnSpc>
                <a:spcPct val="90000"/>
              </a:lnSpc>
            </a:pPr>
            <a:r>
              <a:rPr lang="el-GR" sz="2400" dirty="0"/>
              <a:t>εσύ</a:t>
            </a:r>
            <a:endParaRPr lang="en-US" sz="2400" dirty="0"/>
          </a:p>
        </p:txBody>
      </p:sp>
      <p:sp>
        <p:nvSpPr>
          <p:cNvPr id="49" name="TextBox 48">
            <a:extLst>
              <a:ext uri="{FF2B5EF4-FFF2-40B4-BE49-F238E27FC236}">
                <a16:creationId xmlns:a16="http://schemas.microsoft.com/office/drawing/2014/main" id="{202AAD67-A3EF-4249-96EA-E2B04B5F034F}"/>
              </a:ext>
            </a:extLst>
          </p:cNvPr>
          <p:cNvSpPr txBox="1"/>
          <p:nvPr/>
        </p:nvSpPr>
        <p:spPr>
          <a:xfrm>
            <a:off x="1548576" y="3588185"/>
            <a:ext cx="1638296" cy="424732"/>
          </a:xfrm>
          <a:prstGeom prst="rect">
            <a:avLst/>
          </a:prstGeom>
          <a:noFill/>
        </p:spPr>
        <p:txBody>
          <a:bodyPr wrap="square" rtlCol="0">
            <a:spAutoFit/>
          </a:bodyPr>
          <a:lstStyle/>
          <a:p>
            <a:pPr>
              <a:lnSpc>
                <a:spcPct val="90000"/>
              </a:lnSpc>
            </a:pPr>
            <a:r>
              <a:rPr lang="el-GR" sz="2400" dirty="0"/>
              <a:t>αλλοδαπός</a:t>
            </a:r>
            <a:endParaRPr lang="en-US" sz="2400" dirty="0"/>
          </a:p>
        </p:txBody>
      </p:sp>
      <p:sp>
        <p:nvSpPr>
          <p:cNvPr id="50" name="TextBox 49">
            <a:extLst>
              <a:ext uri="{FF2B5EF4-FFF2-40B4-BE49-F238E27FC236}">
                <a16:creationId xmlns:a16="http://schemas.microsoft.com/office/drawing/2014/main" id="{09099B06-D732-4DC9-BA6E-269F89764A6A}"/>
              </a:ext>
            </a:extLst>
          </p:cNvPr>
          <p:cNvSpPr txBox="1"/>
          <p:nvPr/>
        </p:nvSpPr>
        <p:spPr>
          <a:xfrm>
            <a:off x="1003300" y="4595019"/>
            <a:ext cx="1828800" cy="424732"/>
          </a:xfrm>
          <a:prstGeom prst="rect">
            <a:avLst/>
          </a:prstGeom>
          <a:noFill/>
        </p:spPr>
        <p:txBody>
          <a:bodyPr wrap="square" rtlCol="0">
            <a:spAutoFit/>
          </a:bodyPr>
          <a:lstStyle/>
          <a:p>
            <a:pPr>
              <a:lnSpc>
                <a:spcPct val="90000"/>
              </a:lnSpc>
            </a:pPr>
            <a:r>
              <a:rPr lang="el-GR" sz="2400" dirty="0"/>
              <a:t>πρόσφυγας</a:t>
            </a:r>
            <a:endParaRPr lang="en-US" sz="2400" dirty="0"/>
          </a:p>
        </p:txBody>
      </p:sp>
      <p:sp>
        <p:nvSpPr>
          <p:cNvPr id="51" name="TextBox 50">
            <a:extLst>
              <a:ext uri="{FF2B5EF4-FFF2-40B4-BE49-F238E27FC236}">
                <a16:creationId xmlns:a16="http://schemas.microsoft.com/office/drawing/2014/main" id="{5F98BBC8-B7EB-4B5C-8967-98FB6ACECEDD}"/>
              </a:ext>
            </a:extLst>
          </p:cNvPr>
          <p:cNvSpPr txBox="1"/>
          <p:nvPr/>
        </p:nvSpPr>
        <p:spPr>
          <a:xfrm>
            <a:off x="2754725" y="5706891"/>
            <a:ext cx="1828800" cy="424732"/>
          </a:xfrm>
          <a:prstGeom prst="rect">
            <a:avLst/>
          </a:prstGeom>
          <a:noFill/>
        </p:spPr>
        <p:txBody>
          <a:bodyPr wrap="square" rtlCol="0">
            <a:spAutoFit/>
          </a:bodyPr>
          <a:lstStyle/>
          <a:p>
            <a:pPr>
              <a:lnSpc>
                <a:spcPct val="90000"/>
              </a:lnSpc>
            </a:pPr>
            <a:r>
              <a:rPr lang="el-GR" sz="2400" dirty="0"/>
              <a:t>επικίνδυνος</a:t>
            </a:r>
            <a:endParaRPr lang="en-US" sz="2400"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B6065-E611-4C73-949E-FD25B4255864}"/>
              </a:ext>
            </a:extLst>
          </p:cNvPr>
          <p:cNvSpPr>
            <a:spLocks noGrp="1"/>
          </p:cNvSpPr>
          <p:nvPr>
            <p:ph type="title"/>
          </p:nvPr>
        </p:nvSpPr>
        <p:spPr>
          <a:xfrm>
            <a:off x="1522414" y="274638"/>
            <a:ext cx="9601198" cy="1020762"/>
          </a:xfrm>
        </p:spPr>
        <p:txBody>
          <a:bodyPr/>
          <a:lstStyle/>
          <a:p>
            <a:r>
              <a:rPr lang="en-US" dirty="0"/>
              <a:t>Artful Thinking: I see, I think, I wonder</a:t>
            </a:r>
          </a:p>
        </p:txBody>
      </p:sp>
      <p:sp>
        <p:nvSpPr>
          <p:cNvPr id="3" name="Content Placeholder 2">
            <a:extLst>
              <a:ext uri="{FF2B5EF4-FFF2-40B4-BE49-F238E27FC236}">
                <a16:creationId xmlns:a16="http://schemas.microsoft.com/office/drawing/2014/main" id="{4D3BF0D4-3AED-4BCD-B732-E724E6B3335D}"/>
              </a:ext>
            </a:extLst>
          </p:cNvPr>
          <p:cNvSpPr>
            <a:spLocks noGrp="1"/>
          </p:cNvSpPr>
          <p:nvPr>
            <p:ph sz="half" idx="1"/>
          </p:nvPr>
        </p:nvSpPr>
        <p:spPr>
          <a:xfrm>
            <a:off x="836612" y="1905000"/>
            <a:ext cx="5867399" cy="4678362"/>
          </a:xfrm>
        </p:spPr>
        <p:txBody>
          <a:bodyPr>
            <a:normAutofit fontScale="92500" lnSpcReduction="10000"/>
          </a:bodyPr>
          <a:lstStyle/>
          <a:p>
            <a:r>
              <a:rPr lang="el-GR" dirty="0"/>
              <a:t>Στην εικόνα βλέπω έξι άνδρες- κούκλες χωρίς πρόσωπα και ο καθένας δίπλα του έχει βαλίτσες. Στην μέση της εικόνας διακρίνω ένα κουτσό που αντί για νούμερα είναι γραμμένες σ’αυτό κάποιες λέξεις.</a:t>
            </a:r>
          </a:p>
          <a:p>
            <a:r>
              <a:rPr lang="el-GR" dirty="0"/>
              <a:t>Σκέφτομαι πως όλοι αυτοί οι άνθρωποι είναι μετανάστες που πήγαν σε κάποια άλλη χώρα λόγω πολέμου ή οικονομικών προβλημάτων. Εμείς έιμαστε κάποιος, δηλαδή η κάμερα, που τους βλέπει δίχως πρόσωπα μόνο τα υλικά αγαθά τους.</a:t>
            </a:r>
          </a:p>
          <a:p>
            <a:r>
              <a:rPr lang="el-GR" dirty="0"/>
              <a:t>Αναρωτιέμαι τι γράφει το κουτσό, ποιοί έιναι αυτοί, από που ήρθαν και γιατί απεικονίζονται ως απρόσωποι.</a:t>
            </a:r>
            <a:endParaRPr lang="en-US" dirty="0"/>
          </a:p>
        </p:txBody>
      </p:sp>
      <p:pic>
        <p:nvPicPr>
          <p:cNvPr id="6" name="Content Placeholder 5">
            <a:extLst>
              <a:ext uri="{FF2B5EF4-FFF2-40B4-BE49-F238E27FC236}">
                <a16:creationId xmlns:a16="http://schemas.microsoft.com/office/drawing/2014/main" id="{ADA533FD-A53B-495B-AAB2-273E590EAEA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6412" y="1905000"/>
            <a:ext cx="4876800" cy="3962400"/>
          </a:xfrm>
        </p:spPr>
      </p:pic>
    </p:spTree>
    <p:extLst>
      <p:ext uri="{BB962C8B-B14F-4D97-AF65-F5344CB8AC3E}">
        <p14:creationId xmlns:p14="http://schemas.microsoft.com/office/powerpoint/2010/main" val="1459737195"/>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407F-92CB-4F64-81D7-129D340527EE}"/>
              </a:ext>
            </a:extLst>
          </p:cNvPr>
          <p:cNvSpPr>
            <a:spLocks noGrp="1"/>
          </p:cNvSpPr>
          <p:nvPr>
            <p:ph type="title"/>
          </p:nvPr>
        </p:nvSpPr>
        <p:spPr/>
        <p:txBody>
          <a:bodyPr/>
          <a:lstStyle/>
          <a:p>
            <a:r>
              <a:rPr lang="en-US" dirty="0"/>
              <a:t>Artful Thinking: beginning, middle, end</a:t>
            </a:r>
          </a:p>
        </p:txBody>
      </p:sp>
      <p:sp>
        <p:nvSpPr>
          <p:cNvPr id="3" name="Content Placeholder 2">
            <a:extLst>
              <a:ext uri="{FF2B5EF4-FFF2-40B4-BE49-F238E27FC236}">
                <a16:creationId xmlns:a16="http://schemas.microsoft.com/office/drawing/2014/main" id="{4DF743E9-7A75-44EE-9714-80299021393C}"/>
              </a:ext>
            </a:extLst>
          </p:cNvPr>
          <p:cNvSpPr>
            <a:spLocks noGrp="1"/>
          </p:cNvSpPr>
          <p:nvPr>
            <p:ph sz="half" idx="1"/>
          </p:nvPr>
        </p:nvSpPr>
        <p:spPr>
          <a:xfrm>
            <a:off x="531812" y="1672901"/>
            <a:ext cx="6551610" cy="4890583"/>
          </a:xfrm>
        </p:spPr>
        <p:txBody>
          <a:bodyPr>
            <a:noAutofit/>
          </a:bodyPr>
          <a:lstStyle/>
          <a:p>
            <a:r>
              <a:rPr lang="el-GR" sz="2000" b="1" dirty="0">
                <a:solidFill>
                  <a:schemeClr val="accent1">
                    <a:lumMod val="75000"/>
                  </a:schemeClr>
                </a:solidFill>
              </a:rPr>
              <a:t>Αρχή: </a:t>
            </a:r>
            <a:r>
              <a:rPr lang="el-GR" sz="2000" dirty="0"/>
              <a:t>Διάφοροι και διαφορετικοί άνθρωποι ζούσαν ειρηνικά στις χώρες τους, είχαν την ζωή τους, την δουλειά τους, τον χαρακτήρα τους, την ψυχή τους και ήταν αποδεκτοί. Όμως ένας ξαφνικός παγκόσμιος πόλεμος τους έκανε όλους να μεταναστεύσουν. Περνώντας από πολλές χώρες τελικά κατέληξαν στην Ελλάδα, μία χώρα που γνώριζαν για το υπέροχο φυσικό τοπίο και για τους «φιλόξενους» ανθρώπους.</a:t>
            </a:r>
          </a:p>
          <a:p>
            <a:r>
              <a:rPr lang="el-GR" sz="2000" b="1" dirty="0">
                <a:solidFill>
                  <a:schemeClr val="accent1">
                    <a:lumMod val="75000"/>
                  </a:schemeClr>
                </a:solidFill>
              </a:rPr>
              <a:t>Τέλος: </a:t>
            </a:r>
            <a:r>
              <a:rPr lang="el-GR" sz="2000" dirty="0"/>
              <a:t>Όλοι οι υπάλληλοι του αεροδρομίου τους συμπεριφέρθηκαν άρχημα και κακότροπα επειδή ήταν μετανάστες. Δυστυχώς η ζωή τους εξελίχθηκε παρομοίως. Και αυτό συμβαίνει σε ένα μεγάλο ποσοστό ανθρώπων που μεταναστεύει καθημερινά. Όμως για καλή τους τύχη βρέθηκαν κάποιοι άνθρωποι οι οποίοι τους υποστήριξαν και τους αποδέχτηκαν. Έβλεπαν μόνο τον χαρακτήρα τους και όχι τα υλικά αγαθά τους και την εμφάνισή τους όπως άλλοι άνθρωποι.</a:t>
            </a:r>
            <a:endParaRPr lang="en-US" sz="2000" dirty="0"/>
          </a:p>
        </p:txBody>
      </p:sp>
      <p:pic>
        <p:nvPicPr>
          <p:cNvPr id="6" name="Content Placeholder 5">
            <a:extLst>
              <a:ext uri="{FF2B5EF4-FFF2-40B4-BE49-F238E27FC236}">
                <a16:creationId xmlns:a16="http://schemas.microsoft.com/office/drawing/2014/main" id="{7B5CA102-FCA4-4D8D-9872-BBAB889C34D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1212" y="3114707"/>
            <a:ext cx="4419600" cy="3057493"/>
          </a:xfrm>
        </p:spPr>
      </p:pic>
      <p:sp>
        <p:nvSpPr>
          <p:cNvPr id="7" name="TextBox 6">
            <a:extLst>
              <a:ext uri="{FF2B5EF4-FFF2-40B4-BE49-F238E27FC236}">
                <a16:creationId xmlns:a16="http://schemas.microsoft.com/office/drawing/2014/main" id="{FF4D3E32-C9BD-48CD-B4B7-DBEFA06DF3F8}"/>
              </a:ext>
            </a:extLst>
          </p:cNvPr>
          <p:cNvSpPr txBox="1"/>
          <p:nvPr/>
        </p:nvSpPr>
        <p:spPr>
          <a:xfrm>
            <a:off x="7005637" y="1695906"/>
            <a:ext cx="5183188" cy="1421928"/>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l-GR" sz="2400" b="1" dirty="0">
                <a:solidFill>
                  <a:schemeClr val="accent1">
                    <a:lumMod val="75000"/>
                  </a:schemeClr>
                </a:solidFill>
              </a:rPr>
              <a:t>Αν η εικόνα είναι το μέσο της ιστορίας τι πιστεύετε ότι είχε προηγηθεί και τι πιστεύετε ότι ακολούθησε.</a:t>
            </a:r>
            <a:endParaRPr lang="en-US" sz="2400" b="1" dirty="0">
              <a:solidFill>
                <a:schemeClr val="accent1">
                  <a:lumMod val="75000"/>
                </a:schemeClr>
              </a:solidFill>
            </a:endParaRPr>
          </a:p>
        </p:txBody>
      </p:sp>
    </p:spTree>
    <p:extLst>
      <p:ext uri="{BB962C8B-B14F-4D97-AF65-F5344CB8AC3E}">
        <p14:creationId xmlns:p14="http://schemas.microsoft.com/office/powerpoint/2010/main" val="828849129"/>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6EE61-CA7A-422E-B427-AE9B0D1FE319}"/>
              </a:ext>
            </a:extLst>
          </p:cNvPr>
          <p:cNvSpPr>
            <a:spLocks noGrp="1"/>
          </p:cNvSpPr>
          <p:nvPr>
            <p:ph type="title"/>
          </p:nvPr>
        </p:nvSpPr>
        <p:spPr>
          <a:xfrm>
            <a:off x="379412" y="503238"/>
            <a:ext cx="12268198" cy="1020762"/>
          </a:xfrm>
        </p:spPr>
        <p:txBody>
          <a:bodyPr/>
          <a:lstStyle/>
          <a:p>
            <a:r>
              <a:rPr lang="en-US" dirty="0"/>
              <a:t>Artful Thinking:2x10</a:t>
            </a:r>
            <a:r>
              <a:rPr lang="el-GR" dirty="0"/>
              <a:t> και μία παράγραφο με τις λέξεις</a:t>
            </a:r>
            <a:endParaRPr lang="en-US" dirty="0"/>
          </a:p>
        </p:txBody>
      </p:sp>
      <p:sp>
        <p:nvSpPr>
          <p:cNvPr id="4" name="Content Placeholder 3">
            <a:extLst>
              <a:ext uri="{FF2B5EF4-FFF2-40B4-BE49-F238E27FC236}">
                <a16:creationId xmlns:a16="http://schemas.microsoft.com/office/drawing/2014/main" id="{AAF130FA-6BF7-4FDA-9B86-7579777F2A0B}"/>
              </a:ext>
            </a:extLst>
          </p:cNvPr>
          <p:cNvSpPr>
            <a:spLocks noGrp="1"/>
          </p:cNvSpPr>
          <p:nvPr>
            <p:ph sz="half" idx="2"/>
          </p:nvPr>
        </p:nvSpPr>
        <p:spPr>
          <a:xfrm>
            <a:off x="912812" y="2282687"/>
            <a:ext cx="1600199" cy="4333806"/>
          </a:xfrm>
        </p:spPr>
        <p:txBody>
          <a:bodyPr>
            <a:normAutofit fontScale="70000" lnSpcReduction="20000"/>
          </a:bodyPr>
          <a:lstStyle/>
          <a:p>
            <a:r>
              <a:rPr lang="el-GR" dirty="0"/>
              <a:t>Μετανάστης</a:t>
            </a:r>
          </a:p>
          <a:p>
            <a:r>
              <a:rPr lang="el-GR" dirty="0"/>
              <a:t>Βραδιά</a:t>
            </a:r>
          </a:p>
          <a:p>
            <a:r>
              <a:rPr lang="el-GR" dirty="0"/>
              <a:t>Ξένη</a:t>
            </a:r>
          </a:p>
          <a:p>
            <a:r>
              <a:rPr lang="el-GR" dirty="0"/>
              <a:t>Σπασμένο</a:t>
            </a:r>
          </a:p>
          <a:p>
            <a:r>
              <a:rPr lang="el-GR" dirty="0"/>
              <a:t>Άστρο</a:t>
            </a:r>
          </a:p>
          <a:p>
            <a:r>
              <a:rPr lang="el-GR" dirty="0"/>
              <a:t>Αυλή</a:t>
            </a:r>
          </a:p>
          <a:p>
            <a:r>
              <a:rPr lang="el-GR" dirty="0"/>
              <a:t>Κερί</a:t>
            </a:r>
          </a:p>
          <a:p>
            <a:r>
              <a:rPr lang="el-GR" dirty="0"/>
              <a:t>Ζωή</a:t>
            </a:r>
          </a:p>
          <a:p>
            <a:r>
              <a:rPr lang="el-GR" dirty="0"/>
              <a:t>Άφησες</a:t>
            </a:r>
          </a:p>
          <a:p>
            <a:r>
              <a:rPr lang="el-GR" dirty="0"/>
              <a:t>ανηφοριές</a:t>
            </a:r>
          </a:p>
        </p:txBody>
      </p:sp>
      <p:sp>
        <p:nvSpPr>
          <p:cNvPr id="5" name="Text Placeholder 4">
            <a:extLst>
              <a:ext uri="{FF2B5EF4-FFF2-40B4-BE49-F238E27FC236}">
                <a16:creationId xmlns:a16="http://schemas.microsoft.com/office/drawing/2014/main" id="{C428F4D2-3F08-4266-B1CC-B8E4D597C844}"/>
              </a:ext>
            </a:extLst>
          </p:cNvPr>
          <p:cNvSpPr>
            <a:spLocks noGrp="1"/>
          </p:cNvSpPr>
          <p:nvPr>
            <p:ph type="body" sz="quarter" idx="3"/>
          </p:nvPr>
        </p:nvSpPr>
        <p:spPr>
          <a:xfrm>
            <a:off x="1522412" y="1520687"/>
            <a:ext cx="9753601" cy="762000"/>
          </a:xfrm>
        </p:spPr>
        <p:txBody>
          <a:bodyPr/>
          <a:lstStyle/>
          <a:p>
            <a:r>
              <a:rPr lang="el-GR" b="1" dirty="0">
                <a:solidFill>
                  <a:schemeClr val="accent1">
                    <a:lumMod val="75000"/>
                  </a:schemeClr>
                </a:solidFill>
              </a:rPr>
              <a:t>«Μου ΄πες φεύγω μετανάστης»-Γράμματα στον Μακρυγιάννη(1979)</a:t>
            </a:r>
            <a:endParaRPr lang="en-US" b="1" dirty="0">
              <a:solidFill>
                <a:schemeClr val="accent1">
                  <a:lumMod val="75000"/>
                </a:schemeClr>
              </a:solidFill>
            </a:endParaRPr>
          </a:p>
        </p:txBody>
      </p:sp>
      <p:sp>
        <p:nvSpPr>
          <p:cNvPr id="6" name="Content Placeholder 5">
            <a:extLst>
              <a:ext uri="{FF2B5EF4-FFF2-40B4-BE49-F238E27FC236}">
                <a16:creationId xmlns:a16="http://schemas.microsoft.com/office/drawing/2014/main" id="{B9520D70-EE3C-4460-9AC2-E72C5F283043}"/>
              </a:ext>
            </a:extLst>
          </p:cNvPr>
          <p:cNvSpPr>
            <a:spLocks noGrp="1"/>
          </p:cNvSpPr>
          <p:nvPr>
            <p:ph sz="quarter" idx="4"/>
          </p:nvPr>
        </p:nvSpPr>
        <p:spPr>
          <a:xfrm>
            <a:off x="2741612" y="2282687"/>
            <a:ext cx="1807462" cy="4238072"/>
          </a:xfrm>
        </p:spPr>
        <p:txBody>
          <a:bodyPr>
            <a:normAutofit fontScale="70000" lnSpcReduction="20000"/>
          </a:bodyPr>
          <a:lstStyle/>
          <a:p>
            <a:r>
              <a:rPr lang="el-GR" dirty="0"/>
              <a:t>Νύχτα</a:t>
            </a:r>
          </a:p>
          <a:p>
            <a:r>
              <a:rPr lang="el-GR" dirty="0"/>
              <a:t>Ρεμπέτικα</a:t>
            </a:r>
          </a:p>
          <a:p>
            <a:r>
              <a:rPr lang="el-GR" dirty="0"/>
              <a:t>Αναστεναγμός</a:t>
            </a:r>
          </a:p>
          <a:p>
            <a:r>
              <a:rPr lang="el-GR" dirty="0"/>
              <a:t>Τετάρτη</a:t>
            </a:r>
          </a:p>
          <a:p>
            <a:r>
              <a:rPr lang="el-GR" dirty="0"/>
              <a:t>Σημάδι</a:t>
            </a:r>
          </a:p>
          <a:p>
            <a:r>
              <a:rPr lang="el-GR" dirty="0"/>
              <a:t>Αλλαγή</a:t>
            </a:r>
          </a:p>
          <a:p>
            <a:r>
              <a:rPr lang="el-GR" dirty="0"/>
              <a:t>Ανάβει</a:t>
            </a:r>
          </a:p>
          <a:p>
            <a:r>
              <a:rPr lang="el-GR" dirty="0"/>
              <a:t>Μονάχη</a:t>
            </a:r>
          </a:p>
          <a:p>
            <a:r>
              <a:rPr lang="el-GR" dirty="0"/>
              <a:t>Καίς</a:t>
            </a:r>
          </a:p>
          <a:p>
            <a:r>
              <a:rPr lang="el-GR" dirty="0"/>
              <a:t>πικρό</a:t>
            </a:r>
          </a:p>
        </p:txBody>
      </p:sp>
      <p:sp>
        <p:nvSpPr>
          <p:cNvPr id="7" name="TextBox 6">
            <a:extLst>
              <a:ext uri="{FF2B5EF4-FFF2-40B4-BE49-F238E27FC236}">
                <a16:creationId xmlns:a16="http://schemas.microsoft.com/office/drawing/2014/main" id="{53DE4CAF-3C5E-4ED5-B57C-24274CC54DF5}"/>
              </a:ext>
            </a:extLst>
          </p:cNvPr>
          <p:cNvSpPr txBox="1"/>
          <p:nvPr/>
        </p:nvSpPr>
        <p:spPr>
          <a:xfrm>
            <a:off x="4777675" y="2250454"/>
            <a:ext cx="6858000" cy="4081117"/>
          </a:xfrm>
          <a:prstGeom prst="rect">
            <a:avLst/>
          </a:prstGeom>
          <a:noFill/>
        </p:spPr>
        <p:txBody>
          <a:bodyPr wrap="square" rtlCol="0">
            <a:spAutoFit/>
          </a:bodyPr>
          <a:lstStyle/>
          <a:p>
            <a:pPr>
              <a:lnSpc>
                <a:spcPct val="90000"/>
              </a:lnSpc>
            </a:pPr>
            <a:r>
              <a:rPr lang="el-GR" sz="2400" dirty="0"/>
              <a:t>Μία νύχτα Τετάρτης με διώξανε απ’το σπίτι μου στην χώρα μου, στην πόλη μου, τα Χανιά. Μάζεψα τα πράγματά μου όπως όπως και ξεκίνησα τον δρόμο μου στις ανηφοριές. Δεν είχα ξαναζήσει χειρότερη αλλαγή στη ζωή μου. Περπατούσα μονάχη κρατώντας ένα αναμμένο κερί. Έφτασα κάποια στιγμή στην αυλή μιας εκκλησίας και άρχισα με αναστεναγμό να μιλάω στο κερί που έσβηνε: «Να ξέρεις είσαι το μόνο που μου έχει μείνει, η μόνη μου ελπίδα». Τότε είδα στον ουρανό ένα άστρο να πέφτει και έκανα μία ευχή, να μην νιώθω πια ξένη στην χώρα που αγαπώ.</a:t>
            </a:r>
            <a:endParaRPr lang="en-US" sz="2400" dirty="0"/>
          </a:p>
        </p:txBody>
      </p:sp>
    </p:spTree>
    <p:extLst>
      <p:ext uri="{BB962C8B-B14F-4D97-AF65-F5344CB8AC3E}">
        <p14:creationId xmlns:p14="http://schemas.microsoft.com/office/powerpoint/2010/main" val="3153051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7B8A-D049-484E-B862-64AECC2FF909}"/>
              </a:ext>
            </a:extLst>
          </p:cNvPr>
          <p:cNvSpPr>
            <a:spLocks noGrp="1"/>
          </p:cNvSpPr>
          <p:nvPr>
            <p:ph type="title"/>
          </p:nvPr>
        </p:nvSpPr>
        <p:spPr/>
        <p:txBody>
          <a:bodyPr/>
          <a:lstStyle/>
          <a:p>
            <a:r>
              <a:rPr lang="el-GR" dirty="0"/>
              <a:t>Πόστερ για τα ανθρώπινα δικαιώματα</a:t>
            </a:r>
            <a:endParaRPr lang="en-US" dirty="0"/>
          </a:p>
        </p:txBody>
      </p:sp>
      <p:pic>
        <p:nvPicPr>
          <p:cNvPr id="5" name="Content Placeholder 4">
            <a:extLst>
              <a:ext uri="{FF2B5EF4-FFF2-40B4-BE49-F238E27FC236}">
                <a16:creationId xmlns:a16="http://schemas.microsoft.com/office/drawing/2014/main" id="{AD0A697A-585E-4752-926E-83A6BB8EE0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7012" y="1673087"/>
            <a:ext cx="4114800" cy="5181600"/>
          </a:xfrm>
        </p:spPr>
      </p:pic>
    </p:spTree>
    <p:extLst>
      <p:ext uri="{BB962C8B-B14F-4D97-AF65-F5344CB8AC3E}">
        <p14:creationId xmlns:p14="http://schemas.microsoft.com/office/powerpoint/2010/main" val="40953080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9827B-6775-4709-9595-B2CCE41D22FC}"/>
              </a:ext>
            </a:extLst>
          </p:cNvPr>
          <p:cNvSpPr>
            <a:spLocks noGrp="1"/>
          </p:cNvSpPr>
          <p:nvPr>
            <p:ph type="title"/>
          </p:nvPr>
        </p:nvSpPr>
        <p:spPr/>
        <p:txBody>
          <a:bodyPr/>
          <a:lstStyle/>
          <a:p>
            <a:r>
              <a:rPr lang="el-GR" dirty="0"/>
              <a:t>Στερεότυπα και προκαταλήψεις</a:t>
            </a:r>
            <a:endParaRPr lang="en-US" dirty="0"/>
          </a:p>
        </p:txBody>
      </p:sp>
      <p:sp>
        <p:nvSpPr>
          <p:cNvPr id="3" name="Content Placeholder 2">
            <a:extLst>
              <a:ext uri="{FF2B5EF4-FFF2-40B4-BE49-F238E27FC236}">
                <a16:creationId xmlns:a16="http://schemas.microsoft.com/office/drawing/2014/main" id="{2EB2487C-3B53-4414-9CF8-CB8AC4D38510}"/>
              </a:ext>
            </a:extLst>
          </p:cNvPr>
          <p:cNvSpPr>
            <a:spLocks noGrp="1"/>
          </p:cNvSpPr>
          <p:nvPr>
            <p:ph sz="half" idx="1"/>
          </p:nvPr>
        </p:nvSpPr>
        <p:spPr>
          <a:xfrm>
            <a:off x="1520826" y="1676400"/>
            <a:ext cx="8458199" cy="2286000"/>
          </a:xfrm>
        </p:spPr>
        <p:txBody>
          <a:bodyPr>
            <a:normAutofit lnSpcReduction="10000"/>
          </a:bodyPr>
          <a:lstStyle/>
          <a:p>
            <a:r>
              <a:rPr lang="el-GR" dirty="0">
                <a:hlinkClick r:id="rId2"/>
              </a:rPr>
              <a:t> </a:t>
            </a:r>
            <a:r>
              <a:rPr lang="en-US" dirty="0">
                <a:hlinkClick r:id="rId2"/>
              </a:rPr>
              <a:t>https://youtu.be/3J28WQVdVts</a:t>
            </a:r>
            <a:endParaRPr lang="el-GR" dirty="0"/>
          </a:p>
          <a:p>
            <a:r>
              <a:rPr lang="en-US" dirty="0">
                <a:hlinkClick r:id="rId3"/>
              </a:rPr>
              <a:t>https://youtu.be/NhlaPWvW07o</a:t>
            </a:r>
            <a:endParaRPr lang="el-GR" dirty="0"/>
          </a:p>
          <a:p>
            <a:pPr>
              <a:buFont typeface="Wingdings" panose="05000000000000000000" pitchFamily="2" charset="2"/>
              <a:buChar char="Ø"/>
            </a:pPr>
            <a:r>
              <a:rPr lang="el-GR" b="1" dirty="0">
                <a:solidFill>
                  <a:schemeClr val="accent1">
                    <a:lumMod val="75000"/>
                  </a:schemeClr>
                </a:solidFill>
              </a:rPr>
              <a:t>Σύμφωνα με τα παραπάνω βίνετο να κάνετε 5Π1Γ</a:t>
            </a:r>
          </a:p>
          <a:p>
            <a:endParaRPr lang="en-US" dirty="0"/>
          </a:p>
          <a:p>
            <a:endParaRPr lang="en-US" dirty="0"/>
          </a:p>
        </p:txBody>
      </p:sp>
      <p:sp>
        <p:nvSpPr>
          <p:cNvPr id="4" name="Content Placeholder 3">
            <a:extLst>
              <a:ext uri="{FF2B5EF4-FFF2-40B4-BE49-F238E27FC236}">
                <a16:creationId xmlns:a16="http://schemas.microsoft.com/office/drawing/2014/main" id="{992197F7-3539-40BB-A532-FEBE57EA30FD}"/>
              </a:ext>
            </a:extLst>
          </p:cNvPr>
          <p:cNvSpPr>
            <a:spLocks noGrp="1"/>
          </p:cNvSpPr>
          <p:nvPr>
            <p:ph sz="half" idx="2"/>
          </p:nvPr>
        </p:nvSpPr>
        <p:spPr>
          <a:xfrm>
            <a:off x="1529176" y="3276600"/>
            <a:ext cx="9365835" cy="3429000"/>
          </a:xfrm>
        </p:spPr>
        <p:txBody>
          <a:bodyPr>
            <a:normAutofit lnSpcReduction="10000"/>
          </a:bodyPr>
          <a:lstStyle/>
          <a:p>
            <a:r>
              <a:rPr lang="el-GR" b="1" dirty="0"/>
              <a:t>Ποιό γεγονός: </a:t>
            </a:r>
            <a:r>
              <a:rPr lang="el-GR" dirty="0"/>
              <a:t>ρατσισμός απέναντι σε αλλοδαπούς/διαφορετικούς</a:t>
            </a:r>
          </a:p>
          <a:p>
            <a:r>
              <a:rPr lang="el-GR" b="1" dirty="0"/>
              <a:t>Ποιός/ποιοί: </a:t>
            </a:r>
            <a:r>
              <a:rPr lang="el-GR" dirty="0"/>
              <a:t>οι ξένοι/οι ντόπιοι</a:t>
            </a:r>
          </a:p>
          <a:p>
            <a:r>
              <a:rPr lang="el-GR" b="1" dirty="0"/>
              <a:t>Πότε: </a:t>
            </a:r>
            <a:r>
              <a:rPr lang="el-GR" dirty="0"/>
              <a:t>πάντα/καθημερινά</a:t>
            </a:r>
          </a:p>
          <a:p>
            <a:r>
              <a:rPr lang="el-GR" b="1" dirty="0"/>
              <a:t>Πού: </a:t>
            </a:r>
            <a:r>
              <a:rPr lang="el-GR" dirty="0"/>
              <a:t>σε οποιοδήποτε μέρος της γης/παγκοσμίως</a:t>
            </a:r>
          </a:p>
          <a:p>
            <a:r>
              <a:rPr lang="el-GR" b="1" dirty="0"/>
              <a:t>Πώς: </a:t>
            </a:r>
            <a:r>
              <a:rPr lang="el-GR" dirty="0"/>
              <a:t>βία/προσβολές/τσακωμοί</a:t>
            </a:r>
          </a:p>
          <a:p>
            <a:r>
              <a:rPr lang="el-GR" b="1" dirty="0"/>
              <a:t>Γιατί: </a:t>
            </a:r>
            <a:r>
              <a:rPr lang="el-GR" dirty="0"/>
              <a:t>γιατί δεν σέβονται τους ανθρώπους και τη διαφορετικότητα του καθενός</a:t>
            </a:r>
            <a:endParaRPr lang="en-US" dirty="0"/>
          </a:p>
        </p:txBody>
      </p:sp>
    </p:spTree>
    <p:extLst>
      <p:ext uri="{BB962C8B-B14F-4D97-AF65-F5344CB8AC3E}">
        <p14:creationId xmlns:p14="http://schemas.microsoft.com/office/powerpoint/2010/main" val="3369960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6578D-16B2-4D71-A3C4-66BB0C5CF2C2}"/>
              </a:ext>
            </a:extLst>
          </p:cNvPr>
          <p:cNvSpPr>
            <a:spLocks noGrp="1"/>
          </p:cNvSpPr>
          <p:nvPr>
            <p:ph type="title"/>
          </p:nvPr>
        </p:nvSpPr>
        <p:spPr/>
        <p:txBody>
          <a:bodyPr/>
          <a:lstStyle/>
          <a:p>
            <a:r>
              <a:rPr lang="el-GR" dirty="0"/>
              <a:t>Ομοιότητες και διαφορές των ανθρώπων</a:t>
            </a:r>
            <a:endParaRPr lang="en-US" dirty="0"/>
          </a:p>
        </p:txBody>
      </p:sp>
      <p:sp>
        <p:nvSpPr>
          <p:cNvPr id="4" name="Content Placeholder 3">
            <a:extLst>
              <a:ext uri="{FF2B5EF4-FFF2-40B4-BE49-F238E27FC236}">
                <a16:creationId xmlns:a16="http://schemas.microsoft.com/office/drawing/2014/main" id="{D60B1799-193A-4B5B-AFE3-CFC234D49CF0}"/>
              </a:ext>
            </a:extLst>
          </p:cNvPr>
          <p:cNvSpPr>
            <a:spLocks noGrp="1"/>
          </p:cNvSpPr>
          <p:nvPr>
            <p:ph sz="half" idx="2"/>
          </p:nvPr>
        </p:nvSpPr>
        <p:spPr>
          <a:xfrm>
            <a:off x="1522413" y="2697159"/>
            <a:ext cx="1981199" cy="3200401"/>
          </a:xfrm>
        </p:spPr>
        <p:txBody>
          <a:bodyPr>
            <a:noAutofit/>
          </a:bodyPr>
          <a:lstStyle/>
          <a:p>
            <a:r>
              <a:rPr lang="el-GR" sz="1200" b="1" dirty="0">
                <a:solidFill>
                  <a:schemeClr val="accent1">
                    <a:lumMod val="75000"/>
                  </a:schemeClr>
                </a:solidFill>
              </a:rPr>
              <a:t>ΟΜΟΙΟΤΗΤΕΣ</a:t>
            </a:r>
            <a:r>
              <a:rPr lang="el-GR" sz="1200" dirty="0"/>
              <a:t> </a:t>
            </a:r>
          </a:p>
          <a:p>
            <a:r>
              <a:rPr lang="el-GR" sz="1200" dirty="0"/>
              <a:t>Δικαιώματα</a:t>
            </a:r>
          </a:p>
          <a:p>
            <a:r>
              <a:rPr lang="el-GR" sz="1200" dirty="0"/>
              <a:t>Κατοικούμε στη Γη</a:t>
            </a:r>
          </a:p>
          <a:p>
            <a:r>
              <a:rPr lang="el-GR" sz="1200" dirty="0"/>
              <a:t>Υποχρεωτική εκπαίδευση</a:t>
            </a:r>
          </a:p>
          <a:p>
            <a:r>
              <a:rPr lang="el-GR" sz="1200" dirty="0"/>
              <a:t>Ισότητα</a:t>
            </a:r>
          </a:p>
          <a:p>
            <a:r>
              <a:rPr lang="el-GR" sz="1200" dirty="0"/>
              <a:t>Ανάγκες</a:t>
            </a:r>
            <a:endParaRPr lang="en-US" sz="1200" dirty="0"/>
          </a:p>
        </p:txBody>
      </p:sp>
      <p:sp>
        <p:nvSpPr>
          <p:cNvPr id="5" name="Text Placeholder 4">
            <a:extLst>
              <a:ext uri="{FF2B5EF4-FFF2-40B4-BE49-F238E27FC236}">
                <a16:creationId xmlns:a16="http://schemas.microsoft.com/office/drawing/2014/main" id="{E81B27D9-7044-4A70-8437-36542FBFECCB}"/>
              </a:ext>
            </a:extLst>
          </p:cNvPr>
          <p:cNvSpPr>
            <a:spLocks noGrp="1"/>
          </p:cNvSpPr>
          <p:nvPr>
            <p:ph type="body" sz="quarter" idx="3"/>
          </p:nvPr>
        </p:nvSpPr>
        <p:spPr>
          <a:xfrm>
            <a:off x="1522413" y="1676398"/>
            <a:ext cx="9296400" cy="1020761"/>
          </a:xfrm>
        </p:spPr>
        <p:txBody>
          <a:bodyPr>
            <a:normAutofit lnSpcReduction="10000"/>
          </a:bodyPr>
          <a:lstStyle/>
          <a:p>
            <a:r>
              <a:rPr lang="en-US" b="1" dirty="0">
                <a:solidFill>
                  <a:schemeClr val="accent1">
                    <a:lumMod val="75000"/>
                  </a:schemeClr>
                </a:solidFill>
              </a:rPr>
              <a:t>TPS: THINK, PAIR, SHARE</a:t>
            </a:r>
            <a:r>
              <a:rPr lang="el-GR" dirty="0">
                <a:solidFill>
                  <a:schemeClr val="accent1">
                    <a:lumMod val="75000"/>
                  </a:schemeClr>
                </a:solidFill>
              </a:rPr>
              <a:t>. </a:t>
            </a:r>
            <a:r>
              <a:rPr lang="el-GR" dirty="0"/>
              <a:t>Σύμφωνα με το ποιήμα του Νίκου Εγγονόπουλου να συντάξετε δύο στήλες με τις ομοιότητες και τις διαφορές των ανθρώπων και να σχολιάσετε τα αποτελέσματα.</a:t>
            </a:r>
            <a:endParaRPr lang="en-US" dirty="0"/>
          </a:p>
        </p:txBody>
      </p:sp>
      <p:sp>
        <p:nvSpPr>
          <p:cNvPr id="6" name="Content Placeholder 5">
            <a:extLst>
              <a:ext uri="{FF2B5EF4-FFF2-40B4-BE49-F238E27FC236}">
                <a16:creationId xmlns:a16="http://schemas.microsoft.com/office/drawing/2014/main" id="{8DCFF9EF-9A30-4921-8270-337D31ADFFE3}"/>
              </a:ext>
            </a:extLst>
          </p:cNvPr>
          <p:cNvSpPr>
            <a:spLocks noGrp="1"/>
          </p:cNvSpPr>
          <p:nvPr>
            <p:ph sz="quarter" idx="4"/>
          </p:nvPr>
        </p:nvSpPr>
        <p:spPr>
          <a:xfrm>
            <a:off x="3048138" y="2690875"/>
            <a:ext cx="1981200" cy="4221162"/>
          </a:xfrm>
        </p:spPr>
        <p:txBody>
          <a:bodyPr>
            <a:noAutofit/>
          </a:bodyPr>
          <a:lstStyle/>
          <a:p>
            <a:pPr>
              <a:lnSpc>
                <a:spcPct val="100000"/>
              </a:lnSpc>
            </a:pPr>
            <a:r>
              <a:rPr lang="el-GR" sz="1200" b="1" dirty="0">
                <a:solidFill>
                  <a:schemeClr val="accent1">
                    <a:lumMod val="75000"/>
                  </a:schemeClr>
                </a:solidFill>
              </a:rPr>
              <a:t>ΔΙΑΦΟΡΕΣ</a:t>
            </a:r>
          </a:p>
          <a:p>
            <a:pPr>
              <a:lnSpc>
                <a:spcPct val="100000"/>
              </a:lnSpc>
            </a:pPr>
            <a:r>
              <a:rPr lang="el-GR" sz="1200" dirty="0"/>
              <a:t>Εξωτερική εμφάνιση</a:t>
            </a:r>
          </a:p>
          <a:p>
            <a:pPr>
              <a:lnSpc>
                <a:spcPct val="100000"/>
              </a:lnSpc>
            </a:pPr>
            <a:r>
              <a:rPr lang="el-GR" sz="1200" dirty="0"/>
              <a:t>Χαρακτήρας</a:t>
            </a:r>
          </a:p>
          <a:p>
            <a:pPr>
              <a:lnSpc>
                <a:spcPct val="100000"/>
              </a:lnSpc>
            </a:pPr>
            <a:r>
              <a:rPr lang="el-GR" sz="1200" dirty="0"/>
              <a:t>Καταγωγή</a:t>
            </a:r>
          </a:p>
          <a:p>
            <a:pPr>
              <a:lnSpc>
                <a:spcPct val="100000"/>
              </a:lnSpc>
            </a:pPr>
            <a:r>
              <a:rPr lang="el-GR" sz="1200" dirty="0"/>
              <a:t>Οικονομικές δυνατότητες</a:t>
            </a:r>
          </a:p>
          <a:p>
            <a:pPr>
              <a:lnSpc>
                <a:spcPct val="100000"/>
              </a:lnSpc>
            </a:pPr>
            <a:r>
              <a:rPr lang="el-GR" sz="1200" dirty="0"/>
              <a:t>Υποχρεώσεις</a:t>
            </a:r>
          </a:p>
          <a:p>
            <a:pPr>
              <a:lnSpc>
                <a:spcPct val="100000"/>
              </a:lnSpc>
            </a:pPr>
            <a:r>
              <a:rPr lang="el-GR" sz="1200" dirty="0"/>
              <a:t>Οικογένεια</a:t>
            </a:r>
          </a:p>
          <a:p>
            <a:pPr>
              <a:lnSpc>
                <a:spcPct val="100000"/>
              </a:lnSpc>
            </a:pPr>
            <a:r>
              <a:rPr lang="el-GR" sz="1200" dirty="0"/>
              <a:t>Θρησκεία</a:t>
            </a:r>
          </a:p>
          <a:p>
            <a:pPr>
              <a:lnSpc>
                <a:spcPct val="100000"/>
              </a:lnSpc>
            </a:pPr>
            <a:r>
              <a:rPr lang="el-GR" sz="1200" dirty="0"/>
              <a:t>Φύλο</a:t>
            </a:r>
          </a:p>
          <a:p>
            <a:pPr>
              <a:lnSpc>
                <a:spcPct val="100000"/>
              </a:lnSpc>
            </a:pPr>
            <a:r>
              <a:rPr lang="el-GR" sz="1200" dirty="0"/>
              <a:t>Φυλή</a:t>
            </a:r>
          </a:p>
        </p:txBody>
      </p:sp>
      <p:pic>
        <p:nvPicPr>
          <p:cNvPr id="9" name="Picture 8">
            <a:extLst>
              <a:ext uri="{FF2B5EF4-FFF2-40B4-BE49-F238E27FC236}">
                <a16:creationId xmlns:a16="http://schemas.microsoft.com/office/drawing/2014/main" id="{7A597EE7-2F50-4702-822C-0EE75E349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212" y="4385476"/>
            <a:ext cx="3511825" cy="2316158"/>
          </a:xfrm>
          <a:prstGeom prst="rect">
            <a:avLst/>
          </a:prstGeom>
        </p:spPr>
      </p:pic>
      <p:sp>
        <p:nvSpPr>
          <p:cNvPr id="7" name="TextBox 6">
            <a:extLst>
              <a:ext uri="{FF2B5EF4-FFF2-40B4-BE49-F238E27FC236}">
                <a16:creationId xmlns:a16="http://schemas.microsoft.com/office/drawing/2014/main" id="{4BA89091-3400-40F9-A123-F259344A4F37}"/>
              </a:ext>
            </a:extLst>
          </p:cNvPr>
          <p:cNvSpPr txBox="1"/>
          <p:nvPr/>
        </p:nvSpPr>
        <p:spPr>
          <a:xfrm>
            <a:off x="4799012" y="2600982"/>
            <a:ext cx="7239000" cy="208672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l-GR" sz="2400" dirty="0"/>
              <a:t>Τα αποτελέσματα δείχνουν πως οι άνθρωποι έχουν ελάχιστα κοινά μεταξύ τους, αφού όπως είναι γνωστό όλοι είμαστε διαφορετικοί. Όμως αυτό δεν δίνει το δικαίωμα σε κάποιον να μη σέβεται την διαφορετικότητα του άλλου και να καταπατά τα δικαιώματά του.</a:t>
            </a:r>
            <a:endParaRPr lang="en-US" sz="2400" dirty="0"/>
          </a:p>
        </p:txBody>
      </p:sp>
    </p:spTree>
    <p:extLst>
      <p:ext uri="{BB962C8B-B14F-4D97-AF65-F5344CB8AC3E}">
        <p14:creationId xmlns:p14="http://schemas.microsoft.com/office/powerpoint/2010/main" val="27645173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184</TotalTime>
  <Words>938</Words>
  <Application>Microsoft Office PowerPoint</Application>
  <PresentationFormat>Custom</PresentationFormat>
  <Paragraphs>97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Consolas</vt:lpstr>
      <vt:lpstr>Corbel</vt:lpstr>
      <vt:lpstr>Wingdings</vt:lpstr>
      <vt:lpstr>Chalkboard 16x9</vt:lpstr>
      <vt:lpstr>Δ΄ΘΕΜΑΤΙΚΗ ΕΝΟΤΗΤΑ </vt:lpstr>
      <vt:lpstr>ΠΟΙΟΣ ΕΙΝΑΙ ΓΙΑ ΕΜΑΣ Ο «ΑΛΛΟΣ»;</vt:lpstr>
      <vt:lpstr>BRAINSTORMING:ΞΕΝΟΣ </vt:lpstr>
      <vt:lpstr>Artful Thinking: I see, I think, I wonder</vt:lpstr>
      <vt:lpstr>Artful Thinking: beginning, middle, end</vt:lpstr>
      <vt:lpstr>Artful Thinking:2x10 και μία παράγραφο με τις λέξεις</vt:lpstr>
      <vt:lpstr>Πόστερ για τα ανθρώπινα δικαιώματα</vt:lpstr>
      <vt:lpstr>Στερεότυπα και προκαταλήψεις</vt:lpstr>
      <vt:lpstr>Ομοιότητες και διαφορές των ανθρώπων</vt:lpstr>
      <vt:lpstr>Artful Thinking: perspective, know, care about</vt:lpstr>
      <vt:lpstr>“Zero Film”</vt:lpstr>
      <vt:lpstr>“Zero Film”</vt:lpstr>
      <vt:lpstr>Πώς θα κριθεί ο κόσμος;(Μτ25,31-46)</vt:lpstr>
      <vt:lpstr>Ο σπλαχνικός Σαμαρείτης </vt:lpstr>
      <vt:lpstr>Σας ευχαριστώ πολύ για την προσοχή!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Δ΄ΘΕΜΑΤΙΚΗ ΕΝΟΤΗΤΑ</dc:title>
  <dc:creator>stef_ver@outlook.com</dc:creator>
  <cp:lastModifiedBy>Paris</cp:lastModifiedBy>
  <cp:revision>3</cp:revision>
  <dcterms:created xsi:type="dcterms:W3CDTF">2022-04-26T09:57:54Z</dcterms:created>
  <dcterms:modified xsi:type="dcterms:W3CDTF">2022-05-03T21:20:46Z</dcterms:modified>
</cp:coreProperties>
</file>