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69711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95D0B-B5C2-4A26-9C15-928AE98739E4}" type="datetimeFigureOut">
              <a:rPr lang="el-GR" smtClean="0"/>
              <a:t>1/4/2022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310694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262807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1931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251994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98237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315415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189907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307837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207885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1584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C95D0B-B5C2-4A26-9C15-928AE98739E4}" type="datetimeFigureOut">
              <a:rPr lang="el-GR" smtClean="0"/>
              <a:t>1/4/2022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219190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C95D0B-B5C2-4A26-9C15-928AE98739E4}" type="datetimeFigureOut">
              <a:rPr lang="el-GR" smtClean="0"/>
              <a:t>1/4/2022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192512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110593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351648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CC95D0B-B5C2-4A26-9C15-928AE98739E4}" type="datetimeFigureOut">
              <a:rPr lang="el-GR" smtClean="0"/>
              <a:t>1/4/2022</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936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95D0B-B5C2-4A26-9C15-928AE98739E4}" type="datetimeFigureOut">
              <a:rPr lang="el-GR" smtClean="0"/>
              <a:t>1/4/2022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3D200CA-ED25-4583-9F5D-FAF797F58E6B}" type="slidenum">
              <a:rPr lang="el-GR" smtClean="0"/>
              <a:t>‹#›</a:t>
            </a:fld>
            <a:endParaRPr lang="el-GR"/>
          </a:p>
        </p:txBody>
      </p:sp>
    </p:spTree>
    <p:extLst>
      <p:ext uri="{BB962C8B-B14F-4D97-AF65-F5344CB8AC3E}">
        <p14:creationId xmlns:p14="http://schemas.microsoft.com/office/powerpoint/2010/main" val="344318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C95D0B-B5C2-4A26-9C15-928AE98739E4}" type="datetimeFigureOut">
              <a:rPr lang="el-GR" smtClean="0"/>
              <a:t>1/4/2022</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3D200CA-ED25-4583-9F5D-FAF797F58E6B}" type="slidenum">
              <a:rPr lang="el-GR" smtClean="0"/>
              <a:t>‹#›</a:t>
            </a:fld>
            <a:endParaRPr lang="el-GR"/>
          </a:p>
        </p:txBody>
      </p:sp>
    </p:spTree>
    <p:extLst>
      <p:ext uri="{BB962C8B-B14F-4D97-AF65-F5344CB8AC3E}">
        <p14:creationId xmlns:p14="http://schemas.microsoft.com/office/powerpoint/2010/main" val="32754582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https://www.stopbullying.gov/bullying/what-is-bullying" TargetMode="External"/><Relationship Id="rId2" Type="http://schemas.openxmlformats.org/officeDocument/2006/relationships/hyperlink" Target="https://el.wikipedia.org/wiki/%CE%A3%CF%87%CE%BF%CE%BB%CE%B9%CE%BA%CF%8C%CF%82_%CE%B5%CE%BA%CF%86%CE%BF%CE%B2%CE%B9%CF%83%CE%BC%CF%8C%CF%82" TargetMode="External"/><Relationship Id="rId1" Type="http://schemas.openxmlformats.org/officeDocument/2006/relationships/slideLayout" Target="../slideLayouts/slideLayout2.xml"/><Relationship Id="rId4" Type="http://schemas.openxmlformats.org/officeDocument/2006/relationships/hyperlink" Target="https://latistor.blogspot.com/2015/08/bully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799"/>
            <a:ext cx="8739393" cy="3329581"/>
          </a:xfrm>
        </p:spPr>
        <p:txBody>
          <a:bodyPr/>
          <a:lstStyle/>
          <a:p>
            <a:r>
              <a:rPr lang="el-GR" b="1" dirty="0">
                <a:solidFill>
                  <a:schemeClr val="tx1"/>
                </a:solidFill>
              </a:rPr>
              <a:t>ΣΧΟΛΙΚΟΣ ΕΚΦΟΒΙΣΜΟΣ </a:t>
            </a:r>
          </a:p>
        </p:txBody>
      </p:sp>
      <p:sp>
        <p:nvSpPr>
          <p:cNvPr id="3" name="Subtitle 2"/>
          <p:cNvSpPr>
            <a:spLocks noGrp="1"/>
          </p:cNvSpPr>
          <p:nvPr>
            <p:ph type="subTitle" idx="1"/>
          </p:nvPr>
        </p:nvSpPr>
        <p:spPr/>
        <p:txBody>
          <a:bodyPr/>
          <a:lstStyle/>
          <a:p>
            <a:r>
              <a:rPr lang="en-US" dirty="0"/>
              <a:t>Bull</a:t>
            </a:r>
            <a:r>
              <a:rPr lang="el-GR"/>
              <a:t>Υ</a:t>
            </a:r>
            <a:r>
              <a:rPr lang="en-US"/>
              <a:t>ing</a:t>
            </a:r>
            <a:r>
              <a:rPr lang="en-US" dirty="0"/>
              <a:t> </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349" y="766312"/>
            <a:ext cx="3405436" cy="2875081"/>
          </a:xfrm>
          <a:prstGeom prst="ellipse">
            <a:avLst/>
          </a:prstGeom>
          <a:ln>
            <a:noFill/>
          </a:ln>
          <a:effectLst>
            <a:softEdge rad="112500"/>
          </a:effectLst>
        </p:spPr>
      </p:pic>
    </p:spTree>
    <p:extLst>
      <p:ext uri="{BB962C8B-B14F-4D97-AF65-F5344CB8AC3E}">
        <p14:creationId xmlns:p14="http://schemas.microsoft.com/office/powerpoint/2010/main" val="26834078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01" y="650957"/>
            <a:ext cx="9494731" cy="832618"/>
          </a:xfrm>
        </p:spPr>
        <p:txBody>
          <a:bodyPr/>
          <a:lstStyle/>
          <a:p>
            <a:r>
              <a:rPr lang="el-GR" dirty="0"/>
              <a:t>ΤΙ ΕΊΝΑΙ Ο ΣΧΟΛΙΚΟΣ ΕΚΦΟΒΙΣΜΟΣ; </a:t>
            </a:r>
          </a:p>
        </p:txBody>
      </p:sp>
      <p:sp>
        <p:nvSpPr>
          <p:cNvPr id="3" name="Content Placeholder 2"/>
          <p:cNvSpPr>
            <a:spLocks noGrp="1"/>
          </p:cNvSpPr>
          <p:nvPr>
            <p:ph idx="1"/>
          </p:nvPr>
        </p:nvSpPr>
        <p:spPr>
          <a:xfrm>
            <a:off x="180286" y="1699235"/>
            <a:ext cx="9257012" cy="4761950"/>
          </a:xfrm>
        </p:spPr>
        <p:txBody>
          <a:bodyPr>
            <a:normAutofit fontScale="85000" lnSpcReduction="10000"/>
          </a:bodyPr>
          <a:lstStyle/>
          <a:p>
            <a:r>
              <a:rPr lang="el-GR" dirty="0"/>
              <a:t>Ο σχολικός εκφοβισμός είναι ένα φαινόμενο νεανικής παραβατικότητας, ένα είδος </a:t>
            </a:r>
            <a:r>
              <a:rPr lang="el-GR" dirty="0" err="1"/>
              <a:t>bullying</a:t>
            </a:r>
            <a:r>
              <a:rPr lang="el-GR" dirty="0"/>
              <a:t>, που εμφανίζεται σε πολλές χώρες του κόσμου. Ο σχολικός εκφοβισμός αναφέρεται στη χρήση βίας μεταξύ μαθητών ή συνομηλίκων παιδιών, με στόχο να προκληθεί φόβος, πόνος ή αναστάτωση. Η συμπεριφορά επαναλαμβάνεται, ή έχει τη δυνατότητα να επαναληφθεί, με την πάροδο του χρόνου. </a:t>
            </a:r>
          </a:p>
          <a:p>
            <a:r>
              <a:rPr lang="el-GR" dirty="0"/>
              <a:t>Για να θεωρηθεί εκφοβισμός, η συμπεριφορά πρέπει να είναι επιθετική και να περιλαμβάνει:</a:t>
            </a:r>
          </a:p>
          <a:p>
            <a:pPr>
              <a:buFont typeface="Wingdings" panose="05000000000000000000" pitchFamily="2" charset="2"/>
              <a:buChar char="q"/>
            </a:pPr>
            <a:r>
              <a:rPr lang="el-GR" b="1" u="sng" dirty="0"/>
              <a:t>Ανισορροπία δύναμης: </a:t>
            </a:r>
            <a:r>
              <a:rPr lang="el-GR" dirty="0"/>
              <a:t>Τα παιδιά που εκφοβίζουν χρησιμοποιούν τη δύναμή τους —όπως η σωματική τους δύναμη, η πρόσβαση σε ενοχλητικές πληροφορίες ή η δημοτικότητα— για να ελέγξουν ή να βλάψουν τους άλλους. Οι ανισορροπίες εξουσίας μπορούν να αλλάξουν με την πάροδο του χρόνου και σε διαφορετικές καταστάσεις, ακόμα κι αν αφορούν τα ίδια άτομα.</a:t>
            </a:r>
          </a:p>
          <a:p>
            <a:pPr>
              <a:buFont typeface="Wingdings" panose="05000000000000000000" pitchFamily="2" charset="2"/>
              <a:buChar char="q"/>
            </a:pPr>
            <a:r>
              <a:rPr lang="el-GR" b="1" u="sng" dirty="0"/>
              <a:t>Επανάληψη: </a:t>
            </a:r>
            <a:r>
              <a:rPr lang="el-GR" dirty="0"/>
              <a:t>Οι συμπεριφορές εκφοβισμού συμβαίνουν περισσότερες από μία φορές ή έχουν τη δυνατότητα να συμβούν περισσότερες από μία φορές.</a:t>
            </a:r>
          </a:p>
          <a:p>
            <a:pPr marL="0" indent="0">
              <a:buNone/>
            </a:pPr>
            <a:endParaRPr lang="en-US" dirty="0"/>
          </a:p>
          <a:p>
            <a:pPr marL="0" indent="0">
              <a:buNone/>
            </a:pPr>
            <a:r>
              <a:rPr lang="el-GR" dirty="0"/>
              <a:t>Ο εκφοβισμός περιλαμβάνει ενέργειες όπως η απειλή, η διάδοση φημών, η σωματική ή λεκτική επίθεση σε κάποιον και ο σκόπιμος αποκλεισμός κάποιου από μια ομάδα.</a:t>
            </a:r>
          </a:p>
          <a:p>
            <a:pPr>
              <a:buFont typeface="Wingdings" panose="05000000000000000000" pitchFamily="2" charset="2"/>
              <a:buChar char="q"/>
            </a:pPr>
            <a:endParaRPr lang="el-GR"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776" y="3166571"/>
            <a:ext cx="3000454" cy="1543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0246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800" y="646981"/>
            <a:ext cx="9567563" cy="1309784"/>
          </a:xfrm>
        </p:spPr>
        <p:txBody>
          <a:bodyPr/>
          <a:lstStyle/>
          <a:p>
            <a:r>
              <a:rPr lang="el-GR" dirty="0"/>
              <a:t>ΕΙΔΗ ΣΧΟΛΙΚΟΥ ΕΚΦΟΒΙΣΜΟΥ </a:t>
            </a:r>
          </a:p>
        </p:txBody>
      </p:sp>
      <p:sp>
        <p:nvSpPr>
          <p:cNvPr id="3" name="Content Placeholder 2"/>
          <p:cNvSpPr>
            <a:spLocks noGrp="1"/>
          </p:cNvSpPr>
          <p:nvPr>
            <p:ph idx="1"/>
          </p:nvPr>
        </p:nvSpPr>
        <p:spPr>
          <a:xfrm>
            <a:off x="715123" y="1828631"/>
            <a:ext cx="9558937" cy="4485905"/>
          </a:xfrm>
        </p:spPr>
        <p:txBody>
          <a:bodyPr>
            <a:normAutofit/>
          </a:bodyPr>
          <a:lstStyle/>
          <a:p>
            <a:r>
              <a:rPr lang="el-GR" b="1" u="sng" dirty="0"/>
              <a:t>Λεκτικός εκφοβισμός</a:t>
            </a:r>
            <a:r>
              <a:rPr lang="en-US" b="1" u="sng" dirty="0"/>
              <a:t>:</a:t>
            </a:r>
            <a:r>
              <a:rPr lang="el-GR" b="1" u="sng" dirty="0"/>
              <a:t> </a:t>
            </a:r>
          </a:p>
          <a:p>
            <a:pPr marL="0" indent="0">
              <a:buNone/>
            </a:pPr>
            <a:r>
              <a:rPr lang="el-GR" dirty="0"/>
              <a:t>κοροϊδία, διακρίσεις, ντροπιαστικά και ακατάλληλα σχόλια</a:t>
            </a:r>
            <a:r>
              <a:rPr lang="en-US" dirty="0"/>
              <a:t>,</a:t>
            </a:r>
            <a:r>
              <a:rPr lang="el-GR" dirty="0"/>
              <a:t> πειράγματα </a:t>
            </a:r>
          </a:p>
          <a:p>
            <a:r>
              <a:rPr lang="el-GR" b="1" u="sng" dirty="0"/>
              <a:t>Κοινωνικός εκφοβισμός</a:t>
            </a:r>
            <a:r>
              <a:rPr lang="en-US" b="1" u="sng" dirty="0"/>
              <a:t>:</a:t>
            </a:r>
            <a:endParaRPr lang="el-GR" b="1" u="sng" dirty="0"/>
          </a:p>
          <a:p>
            <a:pPr marL="0" indent="0">
              <a:buNone/>
            </a:pPr>
            <a:r>
              <a:rPr lang="el-GR" dirty="0"/>
              <a:t>διάδοση φημών, καταστροφή προσωπικών αντικειμένων, απομόνωση από την ομάδα, ντροπιάζοντας κάποιον δημόσια</a:t>
            </a:r>
          </a:p>
          <a:p>
            <a:r>
              <a:rPr lang="el-GR" b="1" u="sng" dirty="0"/>
              <a:t>Σωματικός εκφοβισμός</a:t>
            </a:r>
            <a:r>
              <a:rPr lang="en-US" b="1" u="sng" dirty="0"/>
              <a:t>:</a:t>
            </a:r>
            <a:endParaRPr lang="el-GR" b="1" u="sng" dirty="0"/>
          </a:p>
          <a:p>
            <a:pPr marL="0" indent="0">
              <a:buNone/>
            </a:pPr>
            <a:r>
              <a:rPr lang="el-GR" dirty="0"/>
              <a:t>χτυπήματα, σπρωξίματα, κλωτσιές, χειρονομίες </a:t>
            </a:r>
          </a:p>
          <a:p>
            <a:r>
              <a:rPr lang="el-GR" b="1" u="sng" dirty="0"/>
              <a:t>Ηλεκτρονικός εκφοβισμός</a:t>
            </a:r>
            <a:r>
              <a:rPr lang="en-US" b="1" u="sng" dirty="0"/>
              <a:t>:</a:t>
            </a:r>
            <a:endParaRPr lang="el-GR" b="1" u="sng" dirty="0"/>
          </a:p>
          <a:p>
            <a:pPr marL="0" indent="0">
              <a:buNone/>
            </a:pPr>
            <a:r>
              <a:rPr lang="el-GR" dirty="0"/>
              <a:t> εκβιασμός μέσω Διαδικτύου και ηλεκτρονικού ταχυδρομείου, μέσω μηνυμάτων στο κινητό τηλέφωνο</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101" y="3441658"/>
            <a:ext cx="2944054" cy="1766432"/>
          </a:xfrm>
          <a:prstGeom prst="rect">
            <a:avLst/>
          </a:prstGeom>
          <a:ln>
            <a:noFill/>
          </a:ln>
          <a:effectLst>
            <a:softEdge rad="112500"/>
          </a:effectLst>
        </p:spPr>
      </p:pic>
    </p:spTree>
    <p:extLst>
      <p:ext uri="{BB962C8B-B14F-4D97-AF65-F5344CB8AC3E}">
        <p14:creationId xmlns:p14="http://schemas.microsoft.com/office/powerpoint/2010/main" val="1903518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23" y="612474"/>
            <a:ext cx="9455611" cy="1240773"/>
          </a:xfrm>
        </p:spPr>
        <p:txBody>
          <a:bodyPr/>
          <a:lstStyle/>
          <a:p>
            <a:r>
              <a:rPr lang="el-GR" dirty="0"/>
              <a:t> Οι λόγοι που ένα παιδί γίνεται θύμα σχολικού εκφοβισμού</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l-GR" dirty="0"/>
              <a:t>Ανικανότητα να αμυνθεί 57%</a:t>
            </a:r>
          </a:p>
          <a:p>
            <a:pPr>
              <a:buFont typeface="Wingdings" panose="05000000000000000000" pitchFamily="2" charset="2"/>
              <a:buChar char="q"/>
            </a:pPr>
            <a:r>
              <a:rPr lang="el-GR" dirty="0"/>
              <a:t>Η ευαισθησία του 44,6%</a:t>
            </a:r>
          </a:p>
          <a:p>
            <a:pPr>
              <a:buFont typeface="Wingdings" panose="05000000000000000000" pitchFamily="2" charset="2"/>
              <a:buChar char="q"/>
            </a:pPr>
            <a:r>
              <a:rPr lang="el-GR" dirty="0"/>
              <a:t>Η εθνικότητα του 44,3%</a:t>
            </a:r>
          </a:p>
          <a:p>
            <a:pPr>
              <a:buFont typeface="Wingdings" panose="05000000000000000000" pitchFamily="2" charset="2"/>
              <a:buChar char="q"/>
            </a:pPr>
            <a:r>
              <a:rPr lang="el-GR" dirty="0"/>
              <a:t>Το βάρος του 31%</a:t>
            </a:r>
          </a:p>
          <a:p>
            <a:pPr>
              <a:buFont typeface="Wingdings" panose="05000000000000000000" pitchFamily="2" charset="2"/>
              <a:buChar char="q"/>
            </a:pPr>
            <a:r>
              <a:rPr lang="el-GR" dirty="0"/>
              <a:t>Οι προτιμήσεις του 25%</a:t>
            </a:r>
          </a:p>
          <a:p>
            <a:pPr>
              <a:buFont typeface="Wingdings" panose="05000000000000000000" pitchFamily="2" charset="2"/>
              <a:buChar char="q"/>
            </a:pPr>
            <a:r>
              <a:rPr lang="el-GR" dirty="0"/>
              <a:t>Σωματική ανεπάρκεια/αναπηρία 23,9%</a:t>
            </a:r>
          </a:p>
          <a:p>
            <a:pPr>
              <a:buFont typeface="Wingdings" panose="05000000000000000000" pitchFamily="2" charset="2"/>
              <a:buChar char="q"/>
            </a:pPr>
            <a:r>
              <a:rPr lang="el-GR" dirty="0"/>
              <a:t>Εξαιτίας των ρούχων του 17%</a:t>
            </a:r>
          </a:p>
          <a:p>
            <a:pPr>
              <a:buFont typeface="Wingdings" panose="05000000000000000000" pitchFamily="2" charset="2"/>
              <a:buChar char="q"/>
            </a:pPr>
            <a:r>
              <a:rPr lang="el-GR" dirty="0"/>
              <a:t>Η πίστη/θρησκεία του 16%</a:t>
            </a:r>
          </a:p>
          <a:p>
            <a:pPr>
              <a:buFont typeface="Wingdings" panose="05000000000000000000" pitchFamily="2" charset="2"/>
              <a:buChar char="q"/>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271" y="1725283"/>
            <a:ext cx="2172420" cy="21724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706" y="4552591"/>
            <a:ext cx="2857500" cy="1600200"/>
          </a:xfrm>
          <a:prstGeom prst="rect">
            <a:avLst/>
          </a:prstGeom>
        </p:spPr>
      </p:pic>
    </p:spTree>
    <p:extLst>
      <p:ext uri="{BB962C8B-B14F-4D97-AF65-F5344CB8AC3E}">
        <p14:creationId xmlns:p14="http://schemas.microsoft.com/office/powerpoint/2010/main" val="539974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33059" cy="1453720"/>
          </a:xfrm>
        </p:spPr>
        <p:txBody>
          <a:bodyPr/>
          <a:lstStyle/>
          <a:p>
            <a:r>
              <a:rPr lang="el-GR" dirty="0"/>
              <a:t>ΑΙΤΙΕΣ ΣΧΟΛΙΚΟΥ ΕΚΦΟΒΙΑΣΜΟΥ</a:t>
            </a:r>
          </a:p>
        </p:txBody>
      </p:sp>
      <p:sp>
        <p:nvSpPr>
          <p:cNvPr id="3" name="Content Placeholder 2"/>
          <p:cNvSpPr>
            <a:spLocks noGrp="1"/>
          </p:cNvSpPr>
          <p:nvPr>
            <p:ph idx="1"/>
          </p:nvPr>
        </p:nvSpPr>
        <p:spPr>
          <a:xfrm>
            <a:off x="215662" y="1406106"/>
            <a:ext cx="8781690" cy="5313871"/>
          </a:xfrm>
        </p:spPr>
        <p:txBody>
          <a:bodyPr>
            <a:normAutofit fontScale="92500" lnSpcReduction="10000"/>
          </a:bodyPr>
          <a:lstStyle/>
          <a:p>
            <a:pPr marL="0" indent="0">
              <a:buNone/>
            </a:pPr>
            <a:r>
              <a:rPr lang="el-GR" dirty="0"/>
              <a:t>Η διαφορετικότητα, οτιδήποτε δηλαδή ξεφεύγει από το μέσο φυσιολογικό μπορεί να μην είναι εύκολα αποδεκτή. Διαφορές στο χρώμα, την εθνικότητα, τα ευρέως διαδεδομένα πρότυπα ομορφιάς, το νοητικό και συναισθηματικό επίπεδο ενός ατόμου αποτελούν αντικείμενο χλευασμού όταν δεν υπάρχει παιδεία, καλλιέργεια σε ατομικό και κοινωνικό επίπεδο. Τα παιδιά συχνά αντιγράφουν από τους γονείς </a:t>
            </a:r>
            <a:r>
              <a:rPr lang="el-GR" dirty="0" err="1"/>
              <a:t>απαξιωτικές</a:t>
            </a:r>
            <a:r>
              <a:rPr lang="el-GR" dirty="0"/>
              <a:t> συμπεριφορές σε άτομα που απλά διαφέρουν.</a:t>
            </a:r>
          </a:p>
          <a:p>
            <a:pPr>
              <a:buFont typeface="Wingdings" panose="05000000000000000000" pitchFamily="2" charset="2"/>
              <a:buChar char="q"/>
            </a:pPr>
            <a:r>
              <a:rPr lang="el-GR" dirty="0"/>
              <a:t>Συχνά οι ίδιοι οι γονείς, ειδικά των αγοριών προσπαθούν να μάθουν στα παιδιά τους να μην έχουν ευαισθησίες και να είναι δυνατά, διεκδικητικά και κάποιες φορές επιθετικά.</a:t>
            </a:r>
          </a:p>
          <a:p>
            <a:pPr>
              <a:buFont typeface="Wingdings" panose="05000000000000000000" pitchFamily="2" charset="2"/>
              <a:buChar char="q"/>
            </a:pPr>
            <a:r>
              <a:rPr lang="el-GR" dirty="0"/>
              <a:t>Η οικονομική κρίση των τελευταίων ετών ωθεί τους γονείς προσπαθώντας να εξασφαλίσουν την επιβίωση της οικογένειας να είναι ουσιαστικά ή συναισθηματικά απόντες από την ανατροφή και τον έλεγχο των παιδιών τους.</a:t>
            </a:r>
          </a:p>
          <a:p>
            <a:pPr>
              <a:buFont typeface="Wingdings" panose="05000000000000000000" pitchFamily="2" charset="2"/>
              <a:buChar char="q"/>
            </a:pPr>
            <a:r>
              <a:rPr lang="el-GR" dirty="0"/>
              <a:t>Το Διαδίκτυο, που ευρέως χρησιμοποιείται από την πλειοψηφία των παιδιών, αποτελεί έναν ασφαλή χώρο για τους θύτες, νιώθοντας ασφάλεια και αυτοπεποίθηση, να εκτονώσουν τα αρνητικά τους συναισθήματα. (</a:t>
            </a:r>
            <a:r>
              <a:rPr lang="el-GR" dirty="0" err="1"/>
              <a:t>cyber</a:t>
            </a:r>
            <a:r>
              <a:rPr lang="el-GR" dirty="0"/>
              <a:t> </a:t>
            </a:r>
            <a:r>
              <a:rPr lang="el-GR" dirty="0" err="1"/>
              <a:t>bullying</a:t>
            </a:r>
            <a:r>
              <a:rPr lang="el-GR"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352" y="2859826"/>
            <a:ext cx="3039852" cy="2199287"/>
          </a:xfrm>
          <a:prstGeom prst="rect">
            <a:avLst/>
          </a:prstGeom>
        </p:spPr>
      </p:pic>
    </p:spTree>
    <p:extLst>
      <p:ext uri="{BB962C8B-B14F-4D97-AF65-F5344CB8AC3E}">
        <p14:creationId xmlns:p14="http://schemas.microsoft.com/office/powerpoint/2010/main" val="1325586033"/>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19" y="488485"/>
            <a:ext cx="9404723" cy="1400530"/>
          </a:xfrm>
        </p:spPr>
        <p:txBody>
          <a:bodyPr/>
          <a:lstStyle/>
          <a:p>
            <a:r>
              <a:rPr lang="el-GR" dirty="0"/>
              <a:t>ΣΥΝΕΠΕΙΕΣ ΤΟΥ ΕΚΦΟΒΙΣΜΟΥ</a:t>
            </a:r>
          </a:p>
        </p:txBody>
      </p:sp>
      <p:sp>
        <p:nvSpPr>
          <p:cNvPr id="3" name="Content Placeholder 2"/>
          <p:cNvSpPr>
            <a:spLocks noGrp="1"/>
          </p:cNvSpPr>
          <p:nvPr>
            <p:ph idx="1"/>
          </p:nvPr>
        </p:nvSpPr>
        <p:spPr>
          <a:xfrm>
            <a:off x="0" y="1806632"/>
            <a:ext cx="11835443" cy="4797981"/>
          </a:xfrm>
        </p:spPr>
        <p:txBody>
          <a:bodyPr>
            <a:normAutofit fontScale="70000" lnSpcReduction="20000"/>
          </a:bodyPr>
          <a:lstStyle/>
          <a:p>
            <a:pPr marL="0" indent="0">
              <a:buNone/>
            </a:pPr>
            <a:r>
              <a:rPr lang="el-GR" sz="2900" dirty="0"/>
              <a:t>Οι ειδικοί τονίζουν πως η </a:t>
            </a:r>
            <a:r>
              <a:rPr lang="el-GR" sz="2900" dirty="0" err="1"/>
              <a:t>ενδοσχολική</a:t>
            </a:r>
            <a:r>
              <a:rPr lang="el-GR" sz="2900" dirty="0"/>
              <a:t> βία έχει εξαιρετικά επώδυνες συνέπειες στην ψυχολογία των παιδιών που τη βιώνουν, καθώς τους προκαλεί έντονη κατάθλιψη, αλλά και αυτοκτονικές τάσεις, οι οποίες τα ακολουθούν ακόμη και στην ενήλικη ζωή τους. Ειδικότερα:</a:t>
            </a:r>
          </a:p>
          <a:p>
            <a:r>
              <a:rPr lang="el-GR" sz="2900" dirty="0"/>
              <a:t>Το παιδί-θύμα αποκτά μια διαρκή αίσθηση ανασφάλειας, που υπονομεύει την προσωπικότητα και τη δράση του σε κάθε επίπεδο. Χάνει την αυτοπεποίθησή του και ξεκινά μια διαδικασία αυτοελέγχου ιδιαιτέρως μειωτική για τον εαυτό του, αφού θεωρεί πως για όσα συμβαίνουν ευθύνεται το ίδιο και οι δικές του ελλείψεις.  </a:t>
            </a:r>
          </a:p>
          <a:p>
            <a:r>
              <a:rPr lang="el-GR" sz="2900" dirty="0"/>
              <a:t>Η οδύνη και η αίσθηση εξευτελισμού εκδηλώνονται συχνά με τη μορφή ψυχοσωματικών προβλημάτων, όπως για παράδειγμα: πονοκέφαλοι, αϋπνίες, κατάθλιψη, στομαχόπονοι κ.ά., που επιδεινώνουν την ήδη άσχημη διάθεση του παιδιού, αλλά και τη θέλησή του να πηγαίνει στο σχολείο, αφού εκεί είναι ο κύριος χώρος του βασανισμού του.</a:t>
            </a:r>
          </a:p>
          <a:p>
            <a:r>
              <a:rPr lang="el-GR" sz="2900" dirty="0"/>
              <a:t>Το παιδί-θύμα απουσιάζει συχνά από το σχολείο και δεν έχει πια την ίδια προθυμία συνέπειας στις μαθητικές του υποχρεώσεις και στη μελέτη, καθώς βιώνει μια διάθεση απόρριψης για ό,τι σχετίζεται με το χώρο όπου αντιμετωπίζει όλες αυτές τις επώδυνες εμπειρίες. Υπό την πίεση του άγχους και της στενοχώριας, άλλωστε, κλείνεται περισσότερο στον εαυτό του και αποφεύγει κάθε κοινωνική συναναστροφή, αφού πιστεύει πως οι περισσότεροι άνθρωποι έχουν αρνητική άποψη γι’ αυτό και δεν το αποδέχονται πραγματικά.</a:t>
            </a:r>
          </a:p>
          <a:p>
            <a:pPr marL="0" indent="0">
              <a:buNone/>
            </a:pPr>
            <a:endParaRPr lang="el-GR" sz="2900" dirty="0"/>
          </a:p>
          <a:p>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849" y="374004"/>
            <a:ext cx="2578400" cy="1289200"/>
          </a:xfrm>
          <a:prstGeom prst="rect">
            <a:avLst/>
          </a:prstGeom>
        </p:spPr>
      </p:pic>
    </p:spTree>
    <p:extLst>
      <p:ext uri="{BB962C8B-B14F-4D97-AF65-F5344CB8AC3E}">
        <p14:creationId xmlns:p14="http://schemas.microsoft.com/office/powerpoint/2010/main" val="2406997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213881" cy="1039652"/>
          </a:xfrm>
        </p:spPr>
        <p:txBody>
          <a:bodyPr/>
          <a:lstStyle/>
          <a:p>
            <a:r>
              <a:rPr lang="el-GR" dirty="0"/>
              <a:t>ΤΡΟΠΟΙ ΑΝΤΙΜΕΤΩΠΙΣΗΣ ΣΧΟΛΙΚΟΥ ΕΚΦΟΒΙΣΜΟΥ </a:t>
            </a:r>
          </a:p>
        </p:txBody>
      </p:sp>
      <p:sp>
        <p:nvSpPr>
          <p:cNvPr id="3" name="Content Placeholder 2"/>
          <p:cNvSpPr>
            <a:spLocks noGrp="1"/>
          </p:cNvSpPr>
          <p:nvPr>
            <p:ph idx="1"/>
          </p:nvPr>
        </p:nvSpPr>
        <p:spPr>
          <a:xfrm>
            <a:off x="517109" y="2035834"/>
            <a:ext cx="10912891" cy="3303917"/>
          </a:xfrm>
        </p:spPr>
        <p:txBody>
          <a:bodyPr>
            <a:normAutofit fontScale="85000" lnSpcReduction="10000"/>
          </a:bodyPr>
          <a:lstStyle/>
          <a:p>
            <a:r>
              <a:rPr lang="el-GR" dirty="0"/>
              <a:t>Οι εκπαιδευτικοί οφείλουν να επιδιώκουν με κάθε ευκαιρία την ευαισθητοποίηση των μαθητών στο κρίσιμο αυτό ζήτημα μέσα από συζητήσεις και παρουσιάσεις στο πλαίσιο του μαθήματος. </a:t>
            </a:r>
          </a:p>
          <a:p>
            <a:r>
              <a:rPr lang="el-GR" dirty="0"/>
              <a:t>Η άμεση ενημέρωση και εμπλοκή των γονιών, ώστε η αντιμετώπιση των περιστατικών εκφοβισμού να επιχειρηθεί όχι μόνο από το σχολείο αλλά και από τις οικογένειες των παιδιών.</a:t>
            </a:r>
          </a:p>
          <a:p>
            <a:r>
              <a:rPr lang="el-GR" dirty="0"/>
              <a:t>Ο ρόλος των γονιών είναι σαφώς ιδιαίτερα κρίσιμος αφού είτε το παιδί τους είναι το θύμα του εκφοβισμού είτε ο θύτης, οφείλουν να κινηθούν με ευαισθησία και μεγάλη προσοχή, προκειμένου να αντιμετωπίσουν οι μεν τις συνέπειες και οι δε τα αίτια αυτής της συμπεριφοράς.</a:t>
            </a:r>
          </a:p>
          <a:p>
            <a:r>
              <a:rPr lang="el-GR" dirty="0"/>
              <a:t>Αν, μάλιστα, οι γονείς θεωρούν πως δεν έχουν τις γνώσεις ή τη δυνατότητα να αντιμετωπίσουν μόνοι τους με επάρκεια το ζήτημα, είναι σημαντικό να μη διστάσουν να ζητήσουν τη συνδρομή ενός ειδικού ψυχολόγου στο θέμα, καθώς με τη δική του καθοδήγηση θα μπορέσουν να λειτουργήσουν πιο αποτελεσματικά. </a:t>
            </a:r>
          </a:p>
        </p:txBody>
      </p:sp>
      <p:pic>
        <p:nvPicPr>
          <p:cNvPr id="4" name="Picture 3"/>
          <p:cNvPicPr>
            <a:picLocks noChangeAspect="1"/>
          </p:cNvPicPr>
          <p:nvPr/>
        </p:nvPicPr>
        <p:blipFill>
          <a:blip r:embed="rId2"/>
          <a:stretch>
            <a:fillRect/>
          </a:stretch>
        </p:blipFill>
        <p:spPr>
          <a:xfrm>
            <a:off x="3493172" y="4947313"/>
            <a:ext cx="4391371" cy="1664767"/>
          </a:xfrm>
          <a:prstGeom prst="rect">
            <a:avLst/>
          </a:prstGeom>
        </p:spPr>
      </p:pic>
    </p:spTree>
    <p:extLst>
      <p:ext uri="{BB962C8B-B14F-4D97-AF65-F5344CB8AC3E}">
        <p14:creationId xmlns:p14="http://schemas.microsoft.com/office/powerpoint/2010/main" val="234312582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403" y="804871"/>
            <a:ext cx="4097282" cy="15060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696" y="3268651"/>
            <a:ext cx="3531978" cy="2119187"/>
          </a:xfrm>
          <a:prstGeom prst="rect">
            <a:avLst/>
          </a:prstGeom>
        </p:spPr>
      </p:pic>
      <p:pic>
        <p:nvPicPr>
          <p:cNvPr id="11" name="Content Placeholder 10"/>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80026" y="951520"/>
            <a:ext cx="2444659" cy="3463267"/>
          </a:xfrm>
        </p:spPr>
      </p:pic>
    </p:spTree>
    <p:extLst>
      <p:ext uri="{BB962C8B-B14F-4D97-AF65-F5344CB8AC3E}">
        <p14:creationId xmlns:p14="http://schemas.microsoft.com/office/powerpoint/2010/main" val="2454325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ΒΙΒΛΙΟΓΡΑΦΙΕΣ</a:t>
            </a:r>
          </a:p>
        </p:txBody>
      </p:sp>
      <p:sp>
        <p:nvSpPr>
          <p:cNvPr id="3" name="Content Placeholder 2"/>
          <p:cNvSpPr>
            <a:spLocks noGrp="1"/>
          </p:cNvSpPr>
          <p:nvPr>
            <p:ph idx="1"/>
          </p:nvPr>
        </p:nvSpPr>
        <p:spPr>
          <a:xfrm>
            <a:off x="500332" y="1371600"/>
            <a:ext cx="11197087" cy="1354347"/>
          </a:xfrm>
        </p:spPr>
        <p:txBody>
          <a:bodyPr>
            <a:normAutofit/>
          </a:bodyPr>
          <a:lstStyle/>
          <a:p>
            <a:r>
              <a:rPr lang="fr-FR" sz="1400" dirty="0">
                <a:hlinkClick r:id="rId2"/>
              </a:rPr>
              <a:t>https://el.wikipedia.org/wiki/%CE%A3%CF%87%CE%BF%CE%BB%CE%B9%CE%BA%CF%8C%CF%82_%CE%B5%CE%BA%CF%86%CE%BF%CE%B2%CE%B9%CF%83%CE%BC%CF%8C%CF%82</a:t>
            </a:r>
            <a:endParaRPr lang="el-GR" sz="1400" dirty="0"/>
          </a:p>
          <a:p>
            <a:r>
              <a:rPr lang="fr-FR" sz="1400" dirty="0">
                <a:hlinkClick r:id="rId3"/>
              </a:rPr>
              <a:t>https://www.stopbullying.gov/bullying/what-is-bullying</a:t>
            </a:r>
            <a:endParaRPr lang="el-GR" sz="1400" dirty="0"/>
          </a:p>
          <a:p>
            <a:r>
              <a:rPr lang="fr-FR" sz="1400" dirty="0">
                <a:hlinkClick r:id="rId4"/>
              </a:rPr>
              <a:t>https://latistor.blogspot.com/2015/08/bullying.html</a:t>
            </a:r>
            <a:r>
              <a:rPr lang="el-GR" sz="1400" dirty="0">
                <a:hlinkClick r:id="rId4"/>
              </a:rPr>
              <a:t>\</a:t>
            </a:r>
            <a:endParaRPr lang="el-GR" sz="1400" dirty="0"/>
          </a:p>
          <a:p>
            <a:endParaRPr lang="el-GR" sz="1400" dirty="0"/>
          </a:p>
          <a:p>
            <a:endParaRPr lang="el-GR" sz="1400" dirty="0"/>
          </a:p>
        </p:txBody>
      </p:sp>
      <p:sp>
        <p:nvSpPr>
          <p:cNvPr id="5" name="TextBox 4">
            <a:extLst>
              <a:ext uri="{FF2B5EF4-FFF2-40B4-BE49-F238E27FC236}">
                <a16:creationId xmlns:a16="http://schemas.microsoft.com/office/drawing/2014/main" id="{D8C1A0D7-52E5-46DB-B42B-0DD280F5270D}"/>
              </a:ext>
            </a:extLst>
          </p:cNvPr>
          <p:cNvSpPr txBox="1"/>
          <p:nvPr/>
        </p:nvSpPr>
        <p:spPr>
          <a:xfrm>
            <a:off x="8310282" y="4948518"/>
            <a:ext cx="4935071" cy="646331"/>
          </a:xfrm>
          <a:prstGeom prst="rect">
            <a:avLst/>
          </a:prstGeom>
          <a:noFill/>
        </p:spPr>
        <p:txBody>
          <a:bodyPr wrap="square" rtlCol="0">
            <a:spAutoFit/>
          </a:bodyPr>
          <a:lstStyle/>
          <a:p>
            <a:r>
              <a:rPr lang="el-GR" dirty="0"/>
              <a:t>Αγγελική </a:t>
            </a:r>
            <a:r>
              <a:rPr lang="el-GR" dirty="0" err="1"/>
              <a:t>Προυσιώτη</a:t>
            </a:r>
            <a:endParaRPr lang="el-GR" dirty="0"/>
          </a:p>
          <a:p>
            <a:r>
              <a:rPr lang="el-GR" dirty="0"/>
              <a:t>                 Α2</a:t>
            </a:r>
          </a:p>
        </p:txBody>
      </p:sp>
    </p:spTree>
    <p:extLst>
      <p:ext uri="{BB962C8B-B14F-4D97-AF65-F5344CB8AC3E}">
        <p14:creationId xmlns:p14="http://schemas.microsoft.com/office/powerpoint/2010/main" val="757324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106</TotalTime>
  <Words>986</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Wingdings</vt:lpstr>
      <vt:lpstr>Wingdings 3</vt:lpstr>
      <vt:lpstr>Ion</vt:lpstr>
      <vt:lpstr>ΣΧΟΛΙΚΟΣ ΕΚΦΟΒΙΣΜΟΣ </vt:lpstr>
      <vt:lpstr>ΤΙ ΕΊΝΑΙ Ο ΣΧΟΛΙΚΟΣ ΕΚΦΟΒΙΣΜΟΣ; </vt:lpstr>
      <vt:lpstr>ΕΙΔΗ ΣΧΟΛΙΚΟΥ ΕΚΦΟΒΙΣΜΟΥ </vt:lpstr>
      <vt:lpstr> Οι λόγοι που ένα παιδί γίνεται θύμα σχολικού εκφοβισμού</vt:lpstr>
      <vt:lpstr>ΑΙΤΙΕΣ ΣΧΟΛΙΚΟΥ ΕΚΦΟΒΙΑΣΜΟΥ</vt:lpstr>
      <vt:lpstr>ΣΥΝΕΠΕΙΕΣ ΤΟΥ ΕΚΦΟΒΙΣΜΟΥ</vt:lpstr>
      <vt:lpstr>ΤΡΟΠΟΙ ΑΝΤΙΜΕΤΩΠΙΣΗΣ ΣΧΟΛΙΚΟΥ ΕΚΦΟΒΙΣΜΟΥ </vt:lpstr>
      <vt:lpstr>PowerPoint Presentation</vt:lpstr>
      <vt:lpstr>ΒΙΒΛΙΟΓΡΑΦΙΕΣ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ΣΧΟΛΙΚΟΣ ΕΚΦΟΒΙΣΜΟΣ</dc:title>
  <dc:creator>Microsoft account</dc:creator>
  <cp:lastModifiedBy>Paris</cp:lastModifiedBy>
  <cp:revision>15</cp:revision>
  <dcterms:created xsi:type="dcterms:W3CDTF">2022-03-27T19:08:46Z</dcterms:created>
  <dcterms:modified xsi:type="dcterms:W3CDTF">2022-03-31T21:24:15Z</dcterms:modified>
</cp:coreProperties>
</file>