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4660"/>
  </p:normalViewPr>
  <p:slideViewPr>
    <p:cSldViewPr snapToGrid="0">
      <p:cViewPr varScale="1">
        <p:scale>
          <a:sx n="90" d="100"/>
          <a:sy n="90" d="100"/>
        </p:scale>
        <p:origin x="1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E8D5F7-061E-4E25-A37D-BB7FB570F54E}"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75CE6744-2792-428E-BD85-9E800604BE9F}">
      <dgm:prSet/>
      <dgm:spPr/>
      <dgm:t>
        <a:bodyPr/>
        <a:lstStyle/>
        <a:p>
          <a:r>
            <a:rPr lang="el-GR"/>
            <a:t>Εντοπίζουμε τα σημεία στην 3</a:t>
          </a:r>
          <a:r>
            <a:rPr lang="el-GR" baseline="30000"/>
            <a:t>η</a:t>
          </a:r>
          <a:r>
            <a:rPr lang="el-GR"/>
            <a:t> παράγραφο (σε εισαγωγικά είναι ο ευθύς λόγος). Σε πλάγιο λόγο είναι το χωρίο « κατά την άποψή της…)</a:t>
          </a:r>
          <a:endParaRPr lang="en-US"/>
        </a:p>
      </dgm:t>
    </dgm:pt>
    <dgm:pt modelId="{9C489133-3766-45BE-8DEA-78D87EC31F72}" type="parTrans" cxnId="{C0C3D79F-CFEE-445A-B508-2BA8E6BE5334}">
      <dgm:prSet/>
      <dgm:spPr/>
      <dgm:t>
        <a:bodyPr/>
        <a:lstStyle/>
        <a:p>
          <a:endParaRPr lang="en-US"/>
        </a:p>
      </dgm:t>
    </dgm:pt>
    <dgm:pt modelId="{70AA17E8-86F9-44E8-A2FF-217865AC563F}" type="sibTrans" cxnId="{C0C3D79F-CFEE-445A-B508-2BA8E6BE5334}">
      <dgm:prSet/>
      <dgm:spPr/>
      <dgm:t>
        <a:bodyPr/>
        <a:lstStyle/>
        <a:p>
          <a:endParaRPr lang="en-US"/>
        </a:p>
      </dgm:t>
    </dgm:pt>
    <dgm:pt modelId="{92BF6870-13B8-464D-B17C-BEDFAAB1B83E}">
      <dgm:prSet/>
      <dgm:spPr/>
      <dgm:t>
        <a:bodyPr/>
        <a:lstStyle/>
        <a:p>
          <a:pPr algn="just"/>
          <a:r>
            <a:rPr lang="el-GR" dirty="0"/>
            <a:t>Σε ένα άρθρο η παράθεση ευθέος λόγου συμβάλλει στην αξιοπιστία. Επιπλέον, η εναλλαγή σπάει τη μονοτονία του λόγου με αποτέλεσμα να ελκύεται το ενδιαφέρον και να κεντρίζεται η προσοχή του αναγνώστη. Γενικότερα, η εναλλαγή ευθέος και πλάγιου λόγου προσφέρει ζωντάνια στο ύφος του κειμένου.</a:t>
          </a:r>
          <a:endParaRPr lang="en-US" dirty="0"/>
        </a:p>
      </dgm:t>
    </dgm:pt>
    <dgm:pt modelId="{ACAF79EC-41F0-47F2-AE8A-86FCB744BED2}" type="parTrans" cxnId="{E6D99ABA-E9DD-445E-8B90-5D8CB66A0ECB}">
      <dgm:prSet/>
      <dgm:spPr/>
      <dgm:t>
        <a:bodyPr/>
        <a:lstStyle/>
        <a:p>
          <a:endParaRPr lang="en-US"/>
        </a:p>
      </dgm:t>
    </dgm:pt>
    <dgm:pt modelId="{010D0502-1B81-4B24-95AC-5E29C3D88681}" type="sibTrans" cxnId="{E6D99ABA-E9DD-445E-8B90-5D8CB66A0ECB}">
      <dgm:prSet/>
      <dgm:spPr/>
      <dgm:t>
        <a:bodyPr/>
        <a:lstStyle/>
        <a:p>
          <a:endParaRPr lang="en-US"/>
        </a:p>
      </dgm:t>
    </dgm:pt>
    <dgm:pt modelId="{AD0A10C1-62F0-4FD5-B857-788F4C67EBAF}" type="pres">
      <dgm:prSet presAssocID="{C1E8D5F7-061E-4E25-A37D-BB7FB570F54E}" presName="hierChild1" presStyleCnt="0">
        <dgm:presLayoutVars>
          <dgm:chPref val="1"/>
          <dgm:dir/>
          <dgm:animOne val="branch"/>
          <dgm:animLvl val="lvl"/>
          <dgm:resizeHandles/>
        </dgm:presLayoutVars>
      </dgm:prSet>
      <dgm:spPr/>
    </dgm:pt>
    <dgm:pt modelId="{5C46D939-468D-47E7-848C-C8992DAC7BAF}" type="pres">
      <dgm:prSet presAssocID="{75CE6744-2792-428E-BD85-9E800604BE9F}" presName="hierRoot1" presStyleCnt="0"/>
      <dgm:spPr/>
    </dgm:pt>
    <dgm:pt modelId="{C395D580-5B7C-4C74-AD9E-0E5D60FA6927}" type="pres">
      <dgm:prSet presAssocID="{75CE6744-2792-428E-BD85-9E800604BE9F}" presName="composite" presStyleCnt="0"/>
      <dgm:spPr/>
    </dgm:pt>
    <dgm:pt modelId="{847FC009-F7A6-4191-9C8E-96238522676D}" type="pres">
      <dgm:prSet presAssocID="{75CE6744-2792-428E-BD85-9E800604BE9F}" presName="background" presStyleLbl="node0" presStyleIdx="0" presStyleCnt="2"/>
      <dgm:spPr/>
    </dgm:pt>
    <dgm:pt modelId="{62173802-0C5F-419B-AD83-EF0FADC7975C}" type="pres">
      <dgm:prSet presAssocID="{75CE6744-2792-428E-BD85-9E800604BE9F}" presName="text" presStyleLbl="fgAcc0" presStyleIdx="0" presStyleCnt="2">
        <dgm:presLayoutVars>
          <dgm:chPref val="3"/>
        </dgm:presLayoutVars>
      </dgm:prSet>
      <dgm:spPr/>
    </dgm:pt>
    <dgm:pt modelId="{DFEDF8B4-F85B-48E7-AE8B-A5C549F009D1}" type="pres">
      <dgm:prSet presAssocID="{75CE6744-2792-428E-BD85-9E800604BE9F}" presName="hierChild2" presStyleCnt="0"/>
      <dgm:spPr/>
    </dgm:pt>
    <dgm:pt modelId="{504DEFB8-D265-4587-893E-023F10C7E952}" type="pres">
      <dgm:prSet presAssocID="{92BF6870-13B8-464D-B17C-BEDFAAB1B83E}" presName="hierRoot1" presStyleCnt="0"/>
      <dgm:spPr/>
    </dgm:pt>
    <dgm:pt modelId="{FC880FA7-A168-4C72-9DFC-EC9103BAFE5E}" type="pres">
      <dgm:prSet presAssocID="{92BF6870-13B8-464D-B17C-BEDFAAB1B83E}" presName="composite" presStyleCnt="0"/>
      <dgm:spPr/>
    </dgm:pt>
    <dgm:pt modelId="{8647C4B0-2900-4420-80A8-1C356B69EF87}" type="pres">
      <dgm:prSet presAssocID="{92BF6870-13B8-464D-B17C-BEDFAAB1B83E}" presName="background" presStyleLbl="node0" presStyleIdx="1" presStyleCnt="2"/>
      <dgm:spPr/>
    </dgm:pt>
    <dgm:pt modelId="{52EA79DC-82D3-4F2E-B7EE-71E0505302FF}" type="pres">
      <dgm:prSet presAssocID="{92BF6870-13B8-464D-B17C-BEDFAAB1B83E}" presName="text" presStyleLbl="fgAcc0" presStyleIdx="1" presStyleCnt="2">
        <dgm:presLayoutVars>
          <dgm:chPref val="3"/>
        </dgm:presLayoutVars>
      </dgm:prSet>
      <dgm:spPr/>
    </dgm:pt>
    <dgm:pt modelId="{43368294-E1E9-43B9-962E-C6D67952FD19}" type="pres">
      <dgm:prSet presAssocID="{92BF6870-13B8-464D-B17C-BEDFAAB1B83E}" presName="hierChild2" presStyleCnt="0"/>
      <dgm:spPr/>
    </dgm:pt>
  </dgm:ptLst>
  <dgm:cxnLst>
    <dgm:cxn modelId="{7EC8EB66-456D-4B16-A2CF-155910A58849}" type="presOf" srcId="{C1E8D5F7-061E-4E25-A37D-BB7FB570F54E}" destId="{AD0A10C1-62F0-4FD5-B857-788F4C67EBAF}" srcOrd="0" destOrd="0" presId="urn:microsoft.com/office/officeart/2005/8/layout/hierarchy1"/>
    <dgm:cxn modelId="{2391E953-AAF6-49AE-AE25-CC83CBA8BE56}" type="presOf" srcId="{92BF6870-13B8-464D-B17C-BEDFAAB1B83E}" destId="{52EA79DC-82D3-4F2E-B7EE-71E0505302FF}" srcOrd="0" destOrd="0" presId="urn:microsoft.com/office/officeart/2005/8/layout/hierarchy1"/>
    <dgm:cxn modelId="{98ADC191-D4D6-445C-9568-940C7F974B0D}" type="presOf" srcId="{75CE6744-2792-428E-BD85-9E800604BE9F}" destId="{62173802-0C5F-419B-AD83-EF0FADC7975C}" srcOrd="0" destOrd="0" presId="urn:microsoft.com/office/officeart/2005/8/layout/hierarchy1"/>
    <dgm:cxn modelId="{C0C3D79F-CFEE-445A-B508-2BA8E6BE5334}" srcId="{C1E8D5F7-061E-4E25-A37D-BB7FB570F54E}" destId="{75CE6744-2792-428E-BD85-9E800604BE9F}" srcOrd="0" destOrd="0" parTransId="{9C489133-3766-45BE-8DEA-78D87EC31F72}" sibTransId="{70AA17E8-86F9-44E8-A2FF-217865AC563F}"/>
    <dgm:cxn modelId="{E6D99ABA-E9DD-445E-8B90-5D8CB66A0ECB}" srcId="{C1E8D5F7-061E-4E25-A37D-BB7FB570F54E}" destId="{92BF6870-13B8-464D-B17C-BEDFAAB1B83E}" srcOrd="1" destOrd="0" parTransId="{ACAF79EC-41F0-47F2-AE8A-86FCB744BED2}" sibTransId="{010D0502-1B81-4B24-95AC-5E29C3D88681}"/>
    <dgm:cxn modelId="{CE9FBD8E-557A-42DC-AE9A-B334C80B4B96}" type="presParOf" srcId="{AD0A10C1-62F0-4FD5-B857-788F4C67EBAF}" destId="{5C46D939-468D-47E7-848C-C8992DAC7BAF}" srcOrd="0" destOrd="0" presId="urn:microsoft.com/office/officeart/2005/8/layout/hierarchy1"/>
    <dgm:cxn modelId="{5B18E240-9639-406F-9368-160F8D55E08C}" type="presParOf" srcId="{5C46D939-468D-47E7-848C-C8992DAC7BAF}" destId="{C395D580-5B7C-4C74-AD9E-0E5D60FA6927}" srcOrd="0" destOrd="0" presId="urn:microsoft.com/office/officeart/2005/8/layout/hierarchy1"/>
    <dgm:cxn modelId="{CE2054A0-50DD-4380-8506-9339E2CE6720}" type="presParOf" srcId="{C395D580-5B7C-4C74-AD9E-0E5D60FA6927}" destId="{847FC009-F7A6-4191-9C8E-96238522676D}" srcOrd="0" destOrd="0" presId="urn:microsoft.com/office/officeart/2005/8/layout/hierarchy1"/>
    <dgm:cxn modelId="{91521AE1-8306-4A31-9D4E-F349E9BEDDFC}" type="presParOf" srcId="{C395D580-5B7C-4C74-AD9E-0E5D60FA6927}" destId="{62173802-0C5F-419B-AD83-EF0FADC7975C}" srcOrd="1" destOrd="0" presId="urn:microsoft.com/office/officeart/2005/8/layout/hierarchy1"/>
    <dgm:cxn modelId="{D7F11167-BE06-4D80-9E08-E294F96EC14E}" type="presParOf" srcId="{5C46D939-468D-47E7-848C-C8992DAC7BAF}" destId="{DFEDF8B4-F85B-48E7-AE8B-A5C549F009D1}" srcOrd="1" destOrd="0" presId="urn:microsoft.com/office/officeart/2005/8/layout/hierarchy1"/>
    <dgm:cxn modelId="{A7E2028F-DEB9-49F6-BB83-78145784E315}" type="presParOf" srcId="{AD0A10C1-62F0-4FD5-B857-788F4C67EBAF}" destId="{504DEFB8-D265-4587-893E-023F10C7E952}" srcOrd="1" destOrd="0" presId="urn:microsoft.com/office/officeart/2005/8/layout/hierarchy1"/>
    <dgm:cxn modelId="{5EF7F6F4-10C1-4288-AFA4-B762D6657FCF}" type="presParOf" srcId="{504DEFB8-D265-4587-893E-023F10C7E952}" destId="{FC880FA7-A168-4C72-9DFC-EC9103BAFE5E}" srcOrd="0" destOrd="0" presId="urn:microsoft.com/office/officeart/2005/8/layout/hierarchy1"/>
    <dgm:cxn modelId="{D92ED0A7-B42D-4A26-88F2-2B158D2BD101}" type="presParOf" srcId="{FC880FA7-A168-4C72-9DFC-EC9103BAFE5E}" destId="{8647C4B0-2900-4420-80A8-1C356B69EF87}" srcOrd="0" destOrd="0" presId="urn:microsoft.com/office/officeart/2005/8/layout/hierarchy1"/>
    <dgm:cxn modelId="{977B6096-8C41-4E83-A963-E6343B06D0EA}" type="presParOf" srcId="{FC880FA7-A168-4C72-9DFC-EC9103BAFE5E}" destId="{52EA79DC-82D3-4F2E-B7EE-71E0505302FF}" srcOrd="1" destOrd="0" presId="urn:microsoft.com/office/officeart/2005/8/layout/hierarchy1"/>
    <dgm:cxn modelId="{376FA0D9-5B1B-433F-9F5D-607F7712DB2C}" type="presParOf" srcId="{504DEFB8-D265-4587-893E-023F10C7E952}" destId="{43368294-E1E9-43B9-962E-C6D67952FD1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F0D444-CF87-44C4-90AE-F31B87C176ED}"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B72AA850-DAED-4DCD-911A-15B61776CB0A}">
      <dgm:prSet/>
      <dgm:spPr/>
      <dgm:t>
        <a:bodyPr/>
        <a:lstStyle/>
        <a:p>
          <a:r>
            <a:rPr lang="el-GR"/>
            <a:t>Στη δεύτερη και στην τέταρτη παράγραφο με τα εισαγωγικά αποδίδονται αυτούσια τα λόγια άλλων προσώπων</a:t>
          </a:r>
          <a:endParaRPr lang="en-US"/>
        </a:p>
      </dgm:t>
    </dgm:pt>
    <dgm:pt modelId="{8CAF5F43-EC78-498C-AAD1-67E8A21D5E2B}" type="parTrans" cxnId="{B4B7D4F2-83CA-4349-8ACA-F786D645DA38}">
      <dgm:prSet/>
      <dgm:spPr/>
      <dgm:t>
        <a:bodyPr/>
        <a:lstStyle/>
        <a:p>
          <a:endParaRPr lang="en-US"/>
        </a:p>
      </dgm:t>
    </dgm:pt>
    <dgm:pt modelId="{BE274292-1BD7-4145-AC51-39F69F9FE7F1}" type="sibTrans" cxnId="{B4B7D4F2-83CA-4349-8ACA-F786D645DA38}">
      <dgm:prSet/>
      <dgm:spPr/>
      <dgm:t>
        <a:bodyPr/>
        <a:lstStyle/>
        <a:p>
          <a:endParaRPr lang="en-US"/>
        </a:p>
      </dgm:t>
    </dgm:pt>
    <dgm:pt modelId="{8223C94E-F7FC-4272-9CDF-30635361D0CD}">
      <dgm:prSet/>
      <dgm:spPr/>
      <dgm:t>
        <a:bodyPr/>
        <a:lstStyle/>
        <a:p>
          <a:r>
            <a:rPr lang="el-GR"/>
            <a:t>Στο τέλος της πρώτης παραγράφου θα ήταν προτιμότερο αντί τελείας να υπάρχει θαυμαστικό καθώς η περίοδος αρχίζει με τη φράση «τι παράξενο»</a:t>
          </a:r>
          <a:endParaRPr lang="en-US"/>
        </a:p>
      </dgm:t>
    </dgm:pt>
    <dgm:pt modelId="{7DAAF59B-45D3-4571-A629-07260EBC4232}" type="parTrans" cxnId="{82E68547-9EB3-43D9-BB74-C32CFB32F695}">
      <dgm:prSet/>
      <dgm:spPr/>
      <dgm:t>
        <a:bodyPr/>
        <a:lstStyle/>
        <a:p>
          <a:endParaRPr lang="en-US"/>
        </a:p>
      </dgm:t>
    </dgm:pt>
    <dgm:pt modelId="{52325472-18D7-4054-B046-D5200E5D8995}" type="sibTrans" cxnId="{82E68547-9EB3-43D9-BB74-C32CFB32F695}">
      <dgm:prSet/>
      <dgm:spPr/>
      <dgm:t>
        <a:bodyPr/>
        <a:lstStyle/>
        <a:p>
          <a:endParaRPr lang="en-US"/>
        </a:p>
      </dgm:t>
    </dgm:pt>
    <dgm:pt modelId="{8C171431-EDE8-437C-A52E-BAC4C1DCF1E8}" type="pres">
      <dgm:prSet presAssocID="{26F0D444-CF87-44C4-90AE-F31B87C176ED}" presName="hierChild1" presStyleCnt="0">
        <dgm:presLayoutVars>
          <dgm:chPref val="1"/>
          <dgm:dir/>
          <dgm:animOne val="branch"/>
          <dgm:animLvl val="lvl"/>
          <dgm:resizeHandles/>
        </dgm:presLayoutVars>
      </dgm:prSet>
      <dgm:spPr/>
    </dgm:pt>
    <dgm:pt modelId="{CB08F611-4362-462A-B1F4-1392921E1EA3}" type="pres">
      <dgm:prSet presAssocID="{B72AA850-DAED-4DCD-911A-15B61776CB0A}" presName="hierRoot1" presStyleCnt="0"/>
      <dgm:spPr/>
    </dgm:pt>
    <dgm:pt modelId="{452422AA-BDC8-41C2-A4C4-0EC81D4D0D02}" type="pres">
      <dgm:prSet presAssocID="{B72AA850-DAED-4DCD-911A-15B61776CB0A}" presName="composite" presStyleCnt="0"/>
      <dgm:spPr/>
    </dgm:pt>
    <dgm:pt modelId="{50CA08D2-9B51-44B1-B2CE-AC6F46BE48FA}" type="pres">
      <dgm:prSet presAssocID="{B72AA850-DAED-4DCD-911A-15B61776CB0A}" presName="background" presStyleLbl="node0" presStyleIdx="0" presStyleCnt="2"/>
      <dgm:spPr/>
    </dgm:pt>
    <dgm:pt modelId="{5DA251E4-52C7-4AC6-AA7F-597B51D48A5C}" type="pres">
      <dgm:prSet presAssocID="{B72AA850-DAED-4DCD-911A-15B61776CB0A}" presName="text" presStyleLbl="fgAcc0" presStyleIdx="0" presStyleCnt="2">
        <dgm:presLayoutVars>
          <dgm:chPref val="3"/>
        </dgm:presLayoutVars>
      </dgm:prSet>
      <dgm:spPr/>
    </dgm:pt>
    <dgm:pt modelId="{580C451F-8272-4273-A8C3-877136B69EF2}" type="pres">
      <dgm:prSet presAssocID="{B72AA850-DAED-4DCD-911A-15B61776CB0A}" presName="hierChild2" presStyleCnt="0"/>
      <dgm:spPr/>
    </dgm:pt>
    <dgm:pt modelId="{E4F87C74-55EB-43F7-A73F-2F29EC247297}" type="pres">
      <dgm:prSet presAssocID="{8223C94E-F7FC-4272-9CDF-30635361D0CD}" presName="hierRoot1" presStyleCnt="0"/>
      <dgm:spPr/>
    </dgm:pt>
    <dgm:pt modelId="{0A119081-C78F-489A-A37C-C88AB1C9BE54}" type="pres">
      <dgm:prSet presAssocID="{8223C94E-F7FC-4272-9CDF-30635361D0CD}" presName="composite" presStyleCnt="0"/>
      <dgm:spPr/>
    </dgm:pt>
    <dgm:pt modelId="{6F747C4C-FDD4-40B3-A6E0-CCF3B2D80CC5}" type="pres">
      <dgm:prSet presAssocID="{8223C94E-F7FC-4272-9CDF-30635361D0CD}" presName="background" presStyleLbl="node0" presStyleIdx="1" presStyleCnt="2"/>
      <dgm:spPr/>
    </dgm:pt>
    <dgm:pt modelId="{299D7AC7-39DF-4724-9D85-36197EB3D432}" type="pres">
      <dgm:prSet presAssocID="{8223C94E-F7FC-4272-9CDF-30635361D0CD}" presName="text" presStyleLbl="fgAcc0" presStyleIdx="1" presStyleCnt="2">
        <dgm:presLayoutVars>
          <dgm:chPref val="3"/>
        </dgm:presLayoutVars>
      </dgm:prSet>
      <dgm:spPr/>
    </dgm:pt>
    <dgm:pt modelId="{4B777970-94A6-4CB3-81DF-1FF7CF7975D6}" type="pres">
      <dgm:prSet presAssocID="{8223C94E-F7FC-4272-9CDF-30635361D0CD}" presName="hierChild2" presStyleCnt="0"/>
      <dgm:spPr/>
    </dgm:pt>
  </dgm:ptLst>
  <dgm:cxnLst>
    <dgm:cxn modelId="{82E68547-9EB3-43D9-BB74-C32CFB32F695}" srcId="{26F0D444-CF87-44C4-90AE-F31B87C176ED}" destId="{8223C94E-F7FC-4272-9CDF-30635361D0CD}" srcOrd="1" destOrd="0" parTransId="{7DAAF59B-45D3-4571-A629-07260EBC4232}" sibTransId="{52325472-18D7-4054-B046-D5200E5D8995}"/>
    <dgm:cxn modelId="{D309BEA2-9AB8-4DC3-9E6C-9C048D0BA00C}" type="presOf" srcId="{B72AA850-DAED-4DCD-911A-15B61776CB0A}" destId="{5DA251E4-52C7-4AC6-AA7F-597B51D48A5C}" srcOrd="0" destOrd="0" presId="urn:microsoft.com/office/officeart/2005/8/layout/hierarchy1"/>
    <dgm:cxn modelId="{1137FBAC-F13C-4427-9275-E6D9154FCC6C}" type="presOf" srcId="{26F0D444-CF87-44C4-90AE-F31B87C176ED}" destId="{8C171431-EDE8-437C-A52E-BAC4C1DCF1E8}" srcOrd="0" destOrd="0" presId="urn:microsoft.com/office/officeart/2005/8/layout/hierarchy1"/>
    <dgm:cxn modelId="{B4B7D4F2-83CA-4349-8ACA-F786D645DA38}" srcId="{26F0D444-CF87-44C4-90AE-F31B87C176ED}" destId="{B72AA850-DAED-4DCD-911A-15B61776CB0A}" srcOrd="0" destOrd="0" parTransId="{8CAF5F43-EC78-498C-AAD1-67E8A21D5E2B}" sibTransId="{BE274292-1BD7-4145-AC51-39F69F9FE7F1}"/>
    <dgm:cxn modelId="{35A778F5-D462-468F-987E-5CD7BD3CF594}" type="presOf" srcId="{8223C94E-F7FC-4272-9CDF-30635361D0CD}" destId="{299D7AC7-39DF-4724-9D85-36197EB3D432}" srcOrd="0" destOrd="0" presId="urn:microsoft.com/office/officeart/2005/8/layout/hierarchy1"/>
    <dgm:cxn modelId="{7473447E-E231-4463-9D89-F970A667F1DE}" type="presParOf" srcId="{8C171431-EDE8-437C-A52E-BAC4C1DCF1E8}" destId="{CB08F611-4362-462A-B1F4-1392921E1EA3}" srcOrd="0" destOrd="0" presId="urn:microsoft.com/office/officeart/2005/8/layout/hierarchy1"/>
    <dgm:cxn modelId="{0A612FD6-FEB7-46F4-A907-C2AF8D94ADEA}" type="presParOf" srcId="{CB08F611-4362-462A-B1F4-1392921E1EA3}" destId="{452422AA-BDC8-41C2-A4C4-0EC81D4D0D02}" srcOrd="0" destOrd="0" presId="urn:microsoft.com/office/officeart/2005/8/layout/hierarchy1"/>
    <dgm:cxn modelId="{3751177C-EE01-4696-ABBD-2ED9EF107AF5}" type="presParOf" srcId="{452422AA-BDC8-41C2-A4C4-0EC81D4D0D02}" destId="{50CA08D2-9B51-44B1-B2CE-AC6F46BE48FA}" srcOrd="0" destOrd="0" presId="urn:microsoft.com/office/officeart/2005/8/layout/hierarchy1"/>
    <dgm:cxn modelId="{A8C64B99-6212-47E8-9A55-71B64A56CF25}" type="presParOf" srcId="{452422AA-BDC8-41C2-A4C4-0EC81D4D0D02}" destId="{5DA251E4-52C7-4AC6-AA7F-597B51D48A5C}" srcOrd="1" destOrd="0" presId="urn:microsoft.com/office/officeart/2005/8/layout/hierarchy1"/>
    <dgm:cxn modelId="{3B72439E-2A91-4D08-BB9B-8B3D21A3B883}" type="presParOf" srcId="{CB08F611-4362-462A-B1F4-1392921E1EA3}" destId="{580C451F-8272-4273-A8C3-877136B69EF2}" srcOrd="1" destOrd="0" presId="urn:microsoft.com/office/officeart/2005/8/layout/hierarchy1"/>
    <dgm:cxn modelId="{777C002F-5DFA-4825-A48F-48A13E89AE14}" type="presParOf" srcId="{8C171431-EDE8-437C-A52E-BAC4C1DCF1E8}" destId="{E4F87C74-55EB-43F7-A73F-2F29EC247297}" srcOrd="1" destOrd="0" presId="urn:microsoft.com/office/officeart/2005/8/layout/hierarchy1"/>
    <dgm:cxn modelId="{91385883-220B-494D-A8B1-DDB0E5E9FB79}" type="presParOf" srcId="{E4F87C74-55EB-43F7-A73F-2F29EC247297}" destId="{0A119081-C78F-489A-A37C-C88AB1C9BE54}" srcOrd="0" destOrd="0" presId="urn:microsoft.com/office/officeart/2005/8/layout/hierarchy1"/>
    <dgm:cxn modelId="{71522413-0046-432F-AE8B-4E258CCA2FE0}" type="presParOf" srcId="{0A119081-C78F-489A-A37C-C88AB1C9BE54}" destId="{6F747C4C-FDD4-40B3-A6E0-CCF3B2D80CC5}" srcOrd="0" destOrd="0" presId="urn:microsoft.com/office/officeart/2005/8/layout/hierarchy1"/>
    <dgm:cxn modelId="{488F3A27-B57C-43D9-9097-EC4AF214827E}" type="presParOf" srcId="{0A119081-C78F-489A-A37C-C88AB1C9BE54}" destId="{299D7AC7-39DF-4724-9D85-36197EB3D432}" srcOrd="1" destOrd="0" presId="urn:microsoft.com/office/officeart/2005/8/layout/hierarchy1"/>
    <dgm:cxn modelId="{998AFAE8-5499-4287-927E-B6BB9496FD0E}" type="presParOf" srcId="{E4F87C74-55EB-43F7-A73F-2F29EC247297}" destId="{4B777970-94A6-4CB3-81DF-1FF7CF7975D6}"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23D562-326C-4957-9C8B-75FE837D14B3}" type="doc">
      <dgm:prSet loTypeId="urn:microsoft.com/office/officeart/2016/7/layout/RepeatingBendingProcessNew" loCatId="process" qsTypeId="urn:microsoft.com/office/officeart/2005/8/quickstyle/simple4" qsCatId="simple" csTypeId="urn:microsoft.com/office/officeart/2005/8/colors/colorful1" csCatId="colorful"/>
      <dgm:spPr/>
      <dgm:t>
        <a:bodyPr/>
        <a:lstStyle/>
        <a:p>
          <a:endParaRPr lang="en-US"/>
        </a:p>
      </dgm:t>
    </dgm:pt>
    <dgm:pt modelId="{84906CCF-C75A-44D9-AACC-7F641BE77B4B}">
      <dgm:prSet/>
      <dgm:spPr/>
      <dgm:t>
        <a:bodyPr/>
        <a:lstStyle/>
        <a:p>
          <a:r>
            <a:rPr lang="el-GR"/>
            <a:t>Άξονες περίληψης:</a:t>
          </a:r>
          <a:endParaRPr lang="en-US"/>
        </a:p>
      </dgm:t>
    </dgm:pt>
    <dgm:pt modelId="{0FD1A158-07BB-4E5E-A04F-BDB178C96768}" type="parTrans" cxnId="{26E0B93D-6AB5-4D32-A5A0-E1F8781EED8D}">
      <dgm:prSet/>
      <dgm:spPr/>
      <dgm:t>
        <a:bodyPr/>
        <a:lstStyle/>
        <a:p>
          <a:endParaRPr lang="en-US"/>
        </a:p>
      </dgm:t>
    </dgm:pt>
    <dgm:pt modelId="{CC74B236-676D-40B3-8B0C-0D468BCD3E50}" type="sibTrans" cxnId="{26E0B93D-6AB5-4D32-A5A0-E1F8781EED8D}">
      <dgm:prSet/>
      <dgm:spPr/>
      <dgm:t>
        <a:bodyPr/>
        <a:lstStyle/>
        <a:p>
          <a:endParaRPr lang="en-US"/>
        </a:p>
      </dgm:t>
    </dgm:pt>
    <dgm:pt modelId="{28ACB261-9B1D-4180-BBB9-D43F79AF01D5}">
      <dgm:prSet/>
      <dgm:spPr/>
      <dgm:t>
        <a:bodyPr/>
        <a:lstStyle/>
        <a:p>
          <a:r>
            <a:rPr lang="el-GR"/>
            <a:t>Η στάση της ελληνικής οικογένειας απέναντι στα στερεότυπα που εμποδίζουν τα αγόρια να ασχοληθούν με τον χορό</a:t>
          </a:r>
          <a:endParaRPr lang="en-US"/>
        </a:p>
      </dgm:t>
    </dgm:pt>
    <dgm:pt modelId="{B205FE6E-16E4-4FB7-B413-510408C34BF0}" type="parTrans" cxnId="{68B799CE-5EFA-4B4C-9344-942959BFF431}">
      <dgm:prSet/>
      <dgm:spPr/>
      <dgm:t>
        <a:bodyPr/>
        <a:lstStyle/>
        <a:p>
          <a:endParaRPr lang="en-US"/>
        </a:p>
      </dgm:t>
    </dgm:pt>
    <dgm:pt modelId="{6DCE5689-C23F-4272-9681-05A06AA66EE4}" type="sibTrans" cxnId="{68B799CE-5EFA-4B4C-9344-942959BFF431}">
      <dgm:prSet/>
      <dgm:spPr/>
      <dgm:t>
        <a:bodyPr/>
        <a:lstStyle/>
        <a:p>
          <a:endParaRPr lang="en-US"/>
        </a:p>
      </dgm:t>
    </dgm:pt>
    <dgm:pt modelId="{4B874C1E-A1FB-4911-9719-2DA69572F30C}">
      <dgm:prSet/>
      <dgm:spPr/>
      <dgm:t>
        <a:bodyPr/>
        <a:lstStyle/>
        <a:p>
          <a:r>
            <a:rPr lang="el-GR"/>
            <a:t>Σύμφωνα με την κλινική εμπειρία της η κατάσταση έχει βελτιωθεί, δεν έχει παρατηρήσει τραυματικά περιστατικά. Αυτό οφείλεται: από πολύ νωρίς αποθαρρύνουν οι γονείς τα αγόρια από δραστηριότητες σχετικές με τη θηλυκή τους πλευρά, μεταξύ των οποίων ο χορός.</a:t>
          </a:r>
          <a:endParaRPr lang="en-US"/>
        </a:p>
      </dgm:t>
    </dgm:pt>
    <dgm:pt modelId="{B2FBBEDC-0F24-463D-A894-FF036181E64D}" type="parTrans" cxnId="{3EF96E43-5D2F-4FBC-88DB-2DEED2103FE8}">
      <dgm:prSet/>
      <dgm:spPr/>
      <dgm:t>
        <a:bodyPr/>
        <a:lstStyle/>
        <a:p>
          <a:endParaRPr lang="en-US"/>
        </a:p>
      </dgm:t>
    </dgm:pt>
    <dgm:pt modelId="{609C5E92-8A79-4460-B775-3F04FA8E6C8D}" type="sibTrans" cxnId="{3EF96E43-5D2F-4FBC-88DB-2DEED2103FE8}">
      <dgm:prSet/>
      <dgm:spPr/>
      <dgm:t>
        <a:bodyPr/>
        <a:lstStyle/>
        <a:p>
          <a:endParaRPr lang="en-US"/>
        </a:p>
      </dgm:t>
    </dgm:pt>
    <dgm:pt modelId="{27A3492C-72E2-440B-ACD4-8535B3BD62AA}">
      <dgm:prSet/>
      <dgm:spPr/>
      <dgm:t>
        <a:bodyPr/>
        <a:lstStyle/>
        <a:p>
          <a:r>
            <a:rPr lang="el-GR"/>
            <a:t>Οι ανασφάλειες των γονέων είναι μάλλον διαχειρίσιμες υπό την καθοδήγηση ειδικού</a:t>
          </a:r>
          <a:endParaRPr lang="en-US"/>
        </a:p>
      </dgm:t>
    </dgm:pt>
    <dgm:pt modelId="{52450725-4EA3-4BC9-BB6C-AAC2705C7050}" type="parTrans" cxnId="{474B9C5F-145E-4B7A-9958-D43C46F450D2}">
      <dgm:prSet/>
      <dgm:spPr/>
      <dgm:t>
        <a:bodyPr/>
        <a:lstStyle/>
        <a:p>
          <a:endParaRPr lang="en-US"/>
        </a:p>
      </dgm:t>
    </dgm:pt>
    <dgm:pt modelId="{736C17FF-F541-453A-9865-7974A0F50EE8}" type="sibTrans" cxnId="{474B9C5F-145E-4B7A-9958-D43C46F450D2}">
      <dgm:prSet/>
      <dgm:spPr/>
      <dgm:t>
        <a:bodyPr/>
        <a:lstStyle/>
        <a:p>
          <a:endParaRPr lang="en-US"/>
        </a:p>
      </dgm:t>
    </dgm:pt>
    <dgm:pt modelId="{C71FD7E1-F9D0-4553-83B8-A71B3CB28191}">
      <dgm:prSet/>
      <dgm:spPr/>
      <dgm:t>
        <a:bodyPr/>
        <a:lstStyle/>
        <a:p>
          <a:r>
            <a:rPr lang="el-GR"/>
            <a:t>Τα παιδιά είναι χρήσιμο να προσαρμόζονται: να ικανοποιούν τις επιθυμίες τους παρά τις κοινωνικές νόρμες χωρίς όμως να συγκρούονται ευθέως με αυτές.</a:t>
          </a:r>
          <a:endParaRPr lang="en-US"/>
        </a:p>
      </dgm:t>
    </dgm:pt>
    <dgm:pt modelId="{94A36B8F-F0B0-4AFC-B476-9944CD592F44}" type="parTrans" cxnId="{1D0EB189-7F8B-4DF9-BDCE-8F4AFD753DE6}">
      <dgm:prSet/>
      <dgm:spPr/>
      <dgm:t>
        <a:bodyPr/>
        <a:lstStyle/>
        <a:p>
          <a:endParaRPr lang="en-US"/>
        </a:p>
      </dgm:t>
    </dgm:pt>
    <dgm:pt modelId="{122B3DCD-F309-436C-B6E7-5A4DD0D24327}" type="sibTrans" cxnId="{1D0EB189-7F8B-4DF9-BDCE-8F4AFD753DE6}">
      <dgm:prSet/>
      <dgm:spPr/>
      <dgm:t>
        <a:bodyPr/>
        <a:lstStyle/>
        <a:p>
          <a:endParaRPr lang="en-US"/>
        </a:p>
      </dgm:t>
    </dgm:pt>
    <dgm:pt modelId="{2630367D-0686-4A88-AC62-CFE0790FA382}" type="pres">
      <dgm:prSet presAssocID="{0223D562-326C-4957-9C8B-75FE837D14B3}" presName="Name0" presStyleCnt="0">
        <dgm:presLayoutVars>
          <dgm:dir/>
          <dgm:resizeHandles val="exact"/>
        </dgm:presLayoutVars>
      </dgm:prSet>
      <dgm:spPr/>
    </dgm:pt>
    <dgm:pt modelId="{BDF56B25-7B7B-4215-8C24-A9C3180B1188}" type="pres">
      <dgm:prSet presAssocID="{84906CCF-C75A-44D9-AACC-7F641BE77B4B}" presName="node" presStyleLbl="node1" presStyleIdx="0" presStyleCnt="5">
        <dgm:presLayoutVars>
          <dgm:bulletEnabled val="1"/>
        </dgm:presLayoutVars>
      </dgm:prSet>
      <dgm:spPr/>
    </dgm:pt>
    <dgm:pt modelId="{1D09CDCB-35B2-44AB-AD94-9FED66C5A25F}" type="pres">
      <dgm:prSet presAssocID="{CC74B236-676D-40B3-8B0C-0D468BCD3E50}" presName="sibTrans" presStyleLbl="sibTrans1D1" presStyleIdx="0" presStyleCnt="4"/>
      <dgm:spPr/>
    </dgm:pt>
    <dgm:pt modelId="{E22015EA-E049-4948-8B20-B57497F698F2}" type="pres">
      <dgm:prSet presAssocID="{CC74B236-676D-40B3-8B0C-0D468BCD3E50}" presName="connectorText" presStyleLbl="sibTrans1D1" presStyleIdx="0" presStyleCnt="4"/>
      <dgm:spPr/>
    </dgm:pt>
    <dgm:pt modelId="{C39765C6-C47C-47D0-BAB8-DBF7230E11B9}" type="pres">
      <dgm:prSet presAssocID="{28ACB261-9B1D-4180-BBB9-D43F79AF01D5}" presName="node" presStyleLbl="node1" presStyleIdx="1" presStyleCnt="5">
        <dgm:presLayoutVars>
          <dgm:bulletEnabled val="1"/>
        </dgm:presLayoutVars>
      </dgm:prSet>
      <dgm:spPr/>
    </dgm:pt>
    <dgm:pt modelId="{A47693D5-352F-427C-943F-61E4124DEC9A}" type="pres">
      <dgm:prSet presAssocID="{6DCE5689-C23F-4272-9681-05A06AA66EE4}" presName="sibTrans" presStyleLbl="sibTrans1D1" presStyleIdx="1" presStyleCnt="4"/>
      <dgm:spPr/>
    </dgm:pt>
    <dgm:pt modelId="{8ED02769-AF9B-4AE5-80D8-CE195DE34F0B}" type="pres">
      <dgm:prSet presAssocID="{6DCE5689-C23F-4272-9681-05A06AA66EE4}" presName="connectorText" presStyleLbl="sibTrans1D1" presStyleIdx="1" presStyleCnt="4"/>
      <dgm:spPr/>
    </dgm:pt>
    <dgm:pt modelId="{D19F749F-0B22-4250-B42F-62F0AEE66E1C}" type="pres">
      <dgm:prSet presAssocID="{4B874C1E-A1FB-4911-9719-2DA69572F30C}" presName="node" presStyleLbl="node1" presStyleIdx="2" presStyleCnt="5">
        <dgm:presLayoutVars>
          <dgm:bulletEnabled val="1"/>
        </dgm:presLayoutVars>
      </dgm:prSet>
      <dgm:spPr/>
    </dgm:pt>
    <dgm:pt modelId="{C74D2F2A-9660-4744-9741-50ED6AF05ABD}" type="pres">
      <dgm:prSet presAssocID="{609C5E92-8A79-4460-B775-3F04FA8E6C8D}" presName="sibTrans" presStyleLbl="sibTrans1D1" presStyleIdx="2" presStyleCnt="4"/>
      <dgm:spPr/>
    </dgm:pt>
    <dgm:pt modelId="{4E7F5B75-A2D0-46BB-9DB4-7D5830CF1ED6}" type="pres">
      <dgm:prSet presAssocID="{609C5E92-8A79-4460-B775-3F04FA8E6C8D}" presName="connectorText" presStyleLbl="sibTrans1D1" presStyleIdx="2" presStyleCnt="4"/>
      <dgm:spPr/>
    </dgm:pt>
    <dgm:pt modelId="{459400ED-978E-4E54-9E91-87562DEFDE63}" type="pres">
      <dgm:prSet presAssocID="{27A3492C-72E2-440B-ACD4-8535B3BD62AA}" presName="node" presStyleLbl="node1" presStyleIdx="3" presStyleCnt="5">
        <dgm:presLayoutVars>
          <dgm:bulletEnabled val="1"/>
        </dgm:presLayoutVars>
      </dgm:prSet>
      <dgm:spPr/>
    </dgm:pt>
    <dgm:pt modelId="{C3A80F93-AE37-4F79-BEC2-0EDE0F08D552}" type="pres">
      <dgm:prSet presAssocID="{736C17FF-F541-453A-9865-7974A0F50EE8}" presName="sibTrans" presStyleLbl="sibTrans1D1" presStyleIdx="3" presStyleCnt="4"/>
      <dgm:spPr/>
    </dgm:pt>
    <dgm:pt modelId="{A9A5A8A6-C86D-4972-8AF6-913324552CAE}" type="pres">
      <dgm:prSet presAssocID="{736C17FF-F541-453A-9865-7974A0F50EE8}" presName="connectorText" presStyleLbl="sibTrans1D1" presStyleIdx="3" presStyleCnt="4"/>
      <dgm:spPr/>
    </dgm:pt>
    <dgm:pt modelId="{4E40625E-3A63-4D43-BBB8-6B78EDBB87FB}" type="pres">
      <dgm:prSet presAssocID="{C71FD7E1-F9D0-4553-83B8-A71B3CB28191}" presName="node" presStyleLbl="node1" presStyleIdx="4" presStyleCnt="5">
        <dgm:presLayoutVars>
          <dgm:bulletEnabled val="1"/>
        </dgm:presLayoutVars>
      </dgm:prSet>
      <dgm:spPr/>
    </dgm:pt>
  </dgm:ptLst>
  <dgm:cxnLst>
    <dgm:cxn modelId="{D9CC8803-7E09-47D4-91BD-C59450D3CAF2}" type="presOf" srcId="{6DCE5689-C23F-4272-9681-05A06AA66EE4}" destId="{A47693D5-352F-427C-943F-61E4124DEC9A}" srcOrd="0" destOrd="0" presId="urn:microsoft.com/office/officeart/2016/7/layout/RepeatingBendingProcessNew"/>
    <dgm:cxn modelId="{D6173911-6737-4740-86E7-9E2A6DE660B2}" type="presOf" srcId="{CC74B236-676D-40B3-8B0C-0D468BCD3E50}" destId="{E22015EA-E049-4948-8B20-B57497F698F2}" srcOrd="1" destOrd="0" presId="urn:microsoft.com/office/officeart/2016/7/layout/RepeatingBendingProcessNew"/>
    <dgm:cxn modelId="{A59CB72F-ADFC-47C9-B2C3-86EAF77BE7F4}" type="presOf" srcId="{609C5E92-8A79-4460-B775-3F04FA8E6C8D}" destId="{4E7F5B75-A2D0-46BB-9DB4-7D5830CF1ED6}" srcOrd="1" destOrd="0" presId="urn:microsoft.com/office/officeart/2016/7/layout/RepeatingBendingProcessNew"/>
    <dgm:cxn modelId="{26E0B93D-6AB5-4D32-A5A0-E1F8781EED8D}" srcId="{0223D562-326C-4957-9C8B-75FE837D14B3}" destId="{84906CCF-C75A-44D9-AACC-7F641BE77B4B}" srcOrd="0" destOrd="0" parTransId="{0FD1A158-07BB-4E5E-A04F-BDB178C96768}" sibTransId="{CC74B236-676D-40B3-8B0C-0D468BCD3E50}"/>
    <dgm:cxn modelId="{474B9C5F-145E-4B7A-9958-D43C46F450D2}" srcId="{0223D562-326C-4957-9C8B-75FE837D14B3}" destId="{27A3492C-72E2-440B-ACD4-8535B3BD62AA}" srcOrd="3" destOrd="0" parTransId="{52450725-4EA3-4BC9-BB6C-AAC2705C7050}" sibTransId="{736C17FF-F541-453A-9865-7974A0F50EE8}"/>
    <dgm:cxn modelId="{3EF96E43-5D2F-4FBC-88DB-2DEED2103FE8}" srcId="{0223D562-326C-4957-9C8B-75FE837D14B3}" destId="{4B874C1E-A1FB-4911-9719-2DA69572F30C}" srcOrd="2" destOrd="0" parTransId="{B2FBBEDC-0F24-463D-A894-FF036181E64D}" sibTransId="{609C5E92-8A79-4460-B775-3F04FA8E6C8D}"/>
    <dgm:cxn modelId="{47570667-5FC8-4EC9-A3C7-80D49C4C0003}" type="presOf" srcId="{CC74B236-676D-40B3-8B0C-0D468BCD3E50}" destId="{1D09CDCB-35B2-44AB-AD94-9FED66C5A25F}" srcOrd="0" destOrd="0" presId="urn:microsoft.com/office/officeart/2016/7/layout/RepeatingBendingProcessNew"/>
    <dgm:cxn modelId="{EAA2F048-F4FA-4689-86DE-8F1842C3E848}" type="presOf" srcId="{4B874C1E-A1FB-4911-9719-2DA69572F30C}" destId="{D19F749F-0B22-4250-B42F-62F0AEE66E1C}" srcOrd="0" destOrd="0" presId="urn:microsoft.com/office/officeart/2016/7/layout/RepeatingBendingProcessNew"/>
    <dgm:cxn modelId="{FD8D3176-8240-4D0A-AB88-ECD20D1EB2AD}" type="presOf" srcId="{736C17FF-F541-453A-9865-7974A0F50EE8}" destId="{A9A5A8A6-C86D-4972-8AF6-913324552CAE}" srcOrd="1" destOrd="0" presId="urn:microsoft.com/office/officeart/2016/7/layout/RepeatingBendingProcessNew"/>
    <dgm:cxn modelId="{2F24C784-7825-45D1-B844-46B7AD66A6C0}" type="presOf" srcId="{736C17FF-F541-453A-9865-7974A0F50EE8}" destId="{C3A80F93-AE37-4F79-BEC2-0EDE0F08D552}" srcOrd="0" destOrd="0" presId="urn:microsoft.com/office/officeart/2016/7/layout/RepeatingBendingProcessNew"/>
    <dgm:cxn modelId="{1D0EB189-7F8B-4DF9-BDCE-8F4AFD753DE6}" srcId="{0223D562-326C-4957-9C8B-75FE837D14B3}" destId="{C71FD7E1-F9D0-4553-83B8-A71B3CB28191}" srcOrd="4" destOrd="0" parTransId="{94A36B8F-F0B0-4AFC-B476-9944CD592F44}" sibTransId="{122B3DCD-F309-436C-B6E7-5A4DD0D24327}"/>
    <dgm:cxn modelId="{ABD3DEA9-25CD-4516-A072-0276FCE8514A}" type="presOf" srcId="{28ACB261-9B1D-4180-BBB9-D43F79AF01D5}" destId="{C39765C6-C47C-47D0-BAB8-DBF7230E11B9}" srcOrd="0" destOrd="0" presId="urn:microsoft.com/office/officeart/2016/7/layout/RepeatingBendingProcessNew"/>
    <dgm:cxn modelId="{FA5A01AD-DA15-440B-9A74-637AEC1CAFDB}" type="presOf" srcId="{0223D562-326C-4957-9C8B-75FE837D14B3}" destId="{2630367D-0686-4A88-AC62-CFE0790FA382}" srcOrd="0" destOrd="0" presId="urn:microsoft.com/office/officeart/2016/7/layout/RepeatingBendingProcessNew"/>
    <dgm:cxn modelId="{68B799CE-5EFA-4B4C-9344-942959BFF431}" srcId="{0223D562-326C-4957-9C8B-75FE837D14B3}" destId="{28ACB261-9B1D-4180-BBB9-D43F79AF01D5}" srcOrd="1" destOrd="0" parTransId="{B205FE6E-16E4-4FB7-B413-510408C34BF0}" sibTransId="{6DCE5689-C23F-4272-9681-05A06AA66EE4}"/>
    <dgm:cxn modelId="{F38E37D4-ECFB-4004-A82D-0CF8EB1BD0ED}" type="presOf" srcId="{C71FD7E1-F9D0-4553-83B8-A71B3CB28191}" destId="{4E40625E-3A63-4D43-BBB8-6B78EDBB87FB}" srcOrd="0" destOrd="0" presId="urn:microsoft.com/office/officeart/2016/7/layout/RepeatingBendingProcessNew"/>
    <dgm:cxn modelId="{F8BD15E1-1C02-4C7E-A960-FCD2B8B38A77}" type="presOf" srcId="{84906CCF-C75A-44D9-AACC-7F641BE77B4B}" destId="{BDF56B25-7B7B-4215-8C24-A9C3180B1188}" srcOrd="0" destOrd="0" presId="urn:microsoft.com/office/officeart/2016/7/layout/RepeatingBendingProcessNew"/>
    <dgm:cxn modelId="{2BA6FBE2-9D01-489C-AA8A-22CA526D7AD8}" type="presOf" srcId="{27A3492C-72E2-440B-ACD4-8535B3BD62AA}" destId="{459400ED-978E-4E54-9E91-87562DEFDE63}" srcOrd="0" destOrd="0" presId="urn:microsoft.com/office/officeart/2016/7/layout/RepeatingBendingProcessNew"/>
    <dgm:cxn modelId="{54A2DFF4-0683-444A-9AA9-A33294BE33A6}" type="presOf" srcId="{609C5E92-8A79-4460-B775-3F04FA8E6C8D}" destId="{C74D2F2A-9660-4744-9741-50ED6AF05ABD}" srcOrd="0" destOrd="0" presId="urn:microsoft.com/office/officeart/2016/7/layout/RepeatingBendingProcessNew"/>
    <dgm:cxn modelId="{E01C56F8-3840-4D15-A688-4534CE25EA46}" type="presOf" srcId="{6DCE5689-C23F-4272-9681-05A06AA66EE4}" destId="{8ED02769-AF9B-4AE5-80D8-CE195DE34F0B}" srcOrd="1" destOrd="0" presId="urn:microsoft.com/office/officeart/2016/7/layout/RepeatingBendingProcessNew"/>
    <dgm:cxn modelId="{26047650-BA84-4B49-BFFE-E0A945003C3F}" type="presParOf" srcId="{2630367D-0686-4A88-AC62-CFE0790FA382}" destId="{BDF56B25-7B7B-4215-8C24-A9C3180B1188}" srcOrd="0" destOrd="0" presId="urn:microsoft.com/office/officeart/2016/7/layout/RepeatingBendingProcessNew"/>
    <dgm:cxn modelId="{395F5EA6-C96A-41A7-85C7-ECF9A650BB9F}" type="presParOf" srcId="{2630367D-0686-4A88-AC62-CFE0790FA382}" destId="{1D09CDCB-35B2-44AB-AD94-9FED66C5A25F}" srcOrd="1" destOrd="0" presId="urn:microsoft.com/office/officeart/2016/7/layout/RepeatingBendingProcessNew"/>
    <dgm:cxn modelId="{1537DBEE-5B07-4575-B32E-718869C56B03}" type="presParOf" srcId="{1D09CDCB-35B2-44AB-AD94-9FED66C5A25F}" destId="{E22015EA-E049-4948-8B20-B57497F698F2}" srcOrd="0" destOrd="0" presId="urn:microsoft.com/office/officeart/2016/7/layout/RepeatingBendingProcessNew"/>
    <dgm:cxn modelId="{F5543058-CCE3-48D7-87B5-13146CCFDBFA}" type="presParOf" srcId="{2630367D-0686-4A88-AC62-CFE0790FA382}" destId="{C39765C6-C47C-47D0-BAB8-DBF7230E11B9}" srcOrd="2" destOrd="0" presId="urn:microsoft.com/office/officeart/2016/7/layout/RepeatingBendingProcessNew"/>
    <dgm:cxn modelId="{7958126A-47C0-4C54-9AD3-0FE7D4A9A1DA}" type="presParOf" srcId="{2630367D-0686-4A88-AC62-CFE0790FA382}" destId="{A47693D5-352F-427C-943F-61E4124DEC9A}" srcOrd="3" destOrd="0" presId="urn:microsoft.com/office/officeart/2016/7/layout/RepeatingBendingProcessNew"/>
    <dgm:cxn modelId="{9D4214BB-6AF4-44C0-8D4E-498EDBEDA0C9}" type="presParOf" srcId="{A47693D5-352F-427C-943F-61E4124DEC9A}" destId="{8ED02769-AF9B-4AE5-80D8-CE195DE34F0B}" srcOrd="0" destOrd="0" presId="urn:microsoft.com/office/officeart/2016/7/layout/RepeatingBendingProcessNew"/>
    <dgm:cxn modelId="{9DF40015-110D-49E6-8EEC-83EA4A908D62}" type="presParOf" srcId="{2630367D-0686-4A88-AC62-CFE0790FA382}" destId="{D19F749F-0B22-4250-B42F-62F0AEE66E1C}" srcOrd="4" destOrd="0" presId="urn:microsoft.com/office/officeart/2016/7/layout/RepeatingBendingProcessNew"/>
    <dgm:cxn modelId="{C8181442-5172-4F58-A679-822A5B42E27D}" type="presParOf" srcId="{2630367D-0686-4A88-AC62-CFE0790FA382}" destId="{C74D2F2A-9660-4744-9741-50ED6AF05ABD}" srcOrd="5" destOrd="0" presId="urn:microsoft.com/office/officeart/2016/7/layout/RepeatingBendingProcessNew"/>
    <dgm:cxn modelId="{7910A94A-AE2E-4A0B-BBF2-6FB052D82D97}" type="presParOf" srcId="{C74D2F2A-9660-4744-9741-50ED6AF05ABD}" destId="{4E7F5B75-A2D0-46BB-9DB4-7D5830CF1ED6}" srcOrd="0" destOrd="0" presId="urn:microsoft.com/office/officeart/2016/7/layout/RepeatingBendingProcessNew"/>
    <dgm:cxn modelId="{B8BFFF2A-B357-4720-8A87-0F62E46DF054}" type="presParOf" srcId="{2630367D-0686-4A88-AC62-CFE0790FA382}" destId="{459400ED-978E-4E54-9E91-87562DEFDE63}" srcOrd="6" destOrd="0" presId="urn:microsoft.com/office/officeart/2016/7/layout/RepeatingBendingProcessNew"/>
    <dgm:cxn modelId="{493FFA89-9E5B-41A6-B267-C8D860640036}" type="presParOf" srcId="{2630367D-0686-4A88-AC62-CFE0790FA382}" destId="{C3A80F93-AE37-4F79-BEC2-0EDE0F08D552}" srcOrd="7" destOrd="0" presId="urn:microsoft.com/office/officeart/2016/7/layout/RepeatingBendingProcessNew"/>
    <dgm:cxn modelId="{412CD2BA-4D7C-4F1F-A185-0CB8FD23A291}" type="presParOf" srcId="{C3A80F93-AE37-4F79-BEC2-0EDE0F08D552}" destId="{A9A5A8A6-C86D-4972-8AF6-913324552CAE}" srcOrd="0" destOrd="0" presId="urn:microsoft.com/office/officeart/2016/7/layout/RepeatingBendingProcessNew"/>
    <dgm:cxn modelId="{4CCC96E5-7E5F-4FF9-BCB5-FCEE1B1B3BD6}" type="presParOf" srcId="{2630367D-0686-4A88-AC62-CFE0790FA382}" destId="{4E40625E-3A63-4D43-BBB8-6B78EDBB87FB}" srcOrd="8"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7FC009-F7A6-4191-9C8E-96238522676D}">
      <dsp:nvSpPr>
        <dsp:cNvPr id="0" name=""/>
        <dsp:cNvSpPr/>
      </dsp:nvSpPr>
      <dsp:spPr>
        <a:xfrm>
          <a:off x="130938" y="1393"/>
          <a:ext cx="4224635" cy="268264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173802-0C5F-419B-AD83-EF0FADC7975C}">
      <dsp:nvSpPr>
        <dsp:cNvPr id="0" name=""/>
        <dsp:cNvSpPr/>
      </dsp:nvSpPr>
      <dsp:spPr>
        <a:xfrm>
          <a:off x="600342" y="447327"/>
          <a:ext cx="4224635" cy="2682643"/>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Εντοπίζουμε τα σημεία στην 3</a:t>
          </a:r>
          <a:r>
            <a:rPr lang="el-GR" sz="1800" kern="1200" baseline="30000"/>
            <a:t>η</a:t>
          </a:r>
          <a:r>
            <a:rPr lang="el-GR" sz="1800" kern="1200"/>
            <a:t> παράγραφο (σε εισαγωγικά είναι ο ευθύς λόγος). Σε πλάγιο λόγο είναι το χωρίο « κατά την άποψή της…)</a:t>
          </a:r>
          <a:endParaRPr lang="en-US" sz="1800" kern="1200"/>
        </a:p>
      </dsp:txBody>
      <dsp:txXfrm>
        <a:off x="678914" y="525899"/>
        <a:ext cx="4067491" cy="2525499"/>
      </dsp:txXfrm>
    </dsp:sp>
    <dsp:sp modelId="{8647C4B0-2900-4420-80A8-1C356B69EF87}">
      <dsp:nvSpPr>
        <dsp:cNvPr id="0" name=""/>
        <dsp:cNvSpPr/>
      </dsp:nvSpPr>
      <dsp:spPr>
        <a:xfrm>
          <a:off x="5294381" y="1393"/>
          <a:ext cx="4224635" cy="268264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EA79DC-82D3-4F2E-B7EE-71E0505302FF}">
      <dsp:nvSpPr>
        <dsp:cNvPr id="0" name=""/>
        <dsp:cNvSpPr/>
      </dsp:nvSpPr>
      <dsp:spPr>
        <a:xfrm>
          <a:off x="5763785" y="447327"/>
          <a:ext cx="4224635" cy="2682643"/>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l-GR" sz="1800" kern="1200" dirty="0"/>
            <a:t>Σε ένα άρθρο η παράθεση ευθέος λόγου συμβάλλει στην αξιοπιστία. Επιπλέον, η εναλλαγή σπάει τη μονοτονία του λόγου με αποτέλεσμα να ελκύεται το ενδιαφέρον και να κεντρίζεται η προσοχή του αναγνώστη. Γενικότερα, η εναλλαγή ευθέος και πλάγιου λόγου προσφέρει ζωντάνια στο ύφος του κειμένου.</a:t>
          </a:r>
          <a:endParaRPr lang="en-US" sz="1800" kern="1200" dirty="0"/>
        </a:p>
      </dsp:txBody>
      <dsp:txXfrm>
        <a:off x="5842357" y="525899"/>
        <a:ext cx="4067491" cy="25254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CA08D2-9B51-44B1-B2CE-AC6F46BE48FA}">
      <dsp:nvSpPr>
        <dsp:cNvPr id="0" name=""/>
        <dsp:cNvSpPr/>
      </dsp:nvSpPr>
      <dsp:spPr>
        <a:xfrm>
          <a:off x="130938" y="1393"/>
          <a:ext cx="4224635" cy="26826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A251E4-52C7-4AC6-AA7F-597B51D48A5C}">
      <dsp:nvSpPr>
        <dsp:cNvPr id="0" name=""/>
        <dsp:cNvSpPr/>
      </dsp:nvSpPr>
      <dsp:spPr>
        <a:xfrm>
          <a:off x="600342" y="447327"/>
          <a:ext cx="4224635" cy="26826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l-GR" sz="2600" kern="1200"/>
            <a:t>Στη δεύτερη και στην τέταρτη παράγραφο με τα εισαγωγικά αποδίδονται αυτούσια τα λόγια άλλων προσώπων</a:t>
          </a:r>
          <a:endParaRPr lang="en-US" sz="2600" kern="1200"/>
        </a:p>
      </dsp:txBody>
      <dsp:txXfrm>
        <a:off x="678914" y="525899"/>
        <a:ext cx="4067491" cy="2525499"/>
      </dsp:txXfrm>
    </dsp:sp>
    <dsp:sp modelId="{6F747C4C-FDD4-40B3-A6E0-CCF3B2D80CC5}">
      <dsp:nvSpPr>
        <dsp:cNvPr id="0" name=""/>
        <dsp:cNvSpPr/>
      </dsp:nvSpPr>
      <dsp:spPr>
        <a:xfrm>
          <a:off x="5294381" y="1393"/>
          <a:ext cx="4224635" cy="26826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9D7AC7-39DF-4724-9D85-36197EB3D432}">
      <dsp:nvSpPr>
        <dsp:cNvPr id="0" name=""/>
        <dsp:cNvSpPr/>
      </dsp:nvSpPr>
      <dsp:spPr>
        <a:xfrm>
          <a:off x="5763785" y="447327"/>
          <a:ext cx="4224635" cy="26826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l-GR" sz="2600" kern="1200"/>
            <a:t>Στο τέλος της πρώτης παραγράφου θα ήταν προτιμότερο αντί τελείας να υπάρχει θαυμαστικό καθώς η περίοδος αρχίζει με τη φράση «τι παράξενο»</a:t>
          </a:r>
          <a:endParaRPr lang="en-US" sz="2600" kern="1200"/>
        </a:p>
      </dsp:txBody>
      <dsp:txXfrm>
        <a:off x="5842357" y="525899"/>
        <a:ext cx="4067491" cy="25254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09CDCB-35B2-44AB-AD94-9FED66C5A25F}">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2848"/>
        <a:ext cx="34897" cy="6979"/>
      </dsp:txXfrm>
    </dsp:sp>
    <dsp:sp modelId="{BDF56B25-7B7B-4215-8C24-A9C3180B1188}">
      <dsp:nvSpPr>
        <dsp:cNvPr id="0" name=""/>
        <dsp:cNvSpPr/>
      </dsp:nvSpPr>
      <dsp:spPr>
        <a:xfrm>
          <a:off x="8061" y="5979"/>
          <a:ext cx="3034531" cy="1820718"/>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577850">
            <a:lnSpc>
              <a:spcPct val="90000"/>
            </a:lnSpc>
            <a:spcBef>
              <a:spcPct val="0"/>
            </a:spcBef>
            <a:spcAft>
              <a:spcPct val="35000"/>
            </a:spcAft>
            <a:buNone/>
          </a:pPr>
          <a:r>
            <a:rPr lang="el-GR" sz="1300" kern="1200"/>
            <a:t>Άξονες περίληψης:</a:t>
          </a:r>
          <a:endParaRPr lang="en-US" sz="1300" kern="1200"/>
        </a:p>
      </dsp:txBody>
      <dsp:txXfrm>
        <a:off x="8061" y="5979"/>
        <a:ext cx="3034531" cy="1820718"/>
      </dsp:txXfrm>
    </dsp:sp>
    <dsp:sp modelId="{A47693D5-352F-427C-943F-61E4124DEC9A}">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2848"/>
        <a:ext cx="34897" cy="6979"/>
      </dsp:txXfrm>
    </dsp:sp>
    <dsp:sp modelId="{C39765C6-C47C-47D0-BAB8-DBF7230E11B9}">
      <dsp:nvSpPr>
        <dsp:cNvPr id="0" name=""/>
        <dsp:cNvSpPr/>
      </dsp:nvSpPr>
      <dsp:spPr>
        <a:xfrm>
          <a:off x="3740534" y="5979"/>
          <a:ext cx="3034531" cy="1820718"/>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577850">
            <a:lnSpc>
              <a:spcPct val="90000"/>
            </a:lnSpc>
            <a:spcBef>
              <a:spcPct val="0"/>
            </a:spcBef>
            <a:spcAft>
              <a:spcPct val="35000"/>
            </a:spcAft>
            <a:buNone/>
          </a:pPr>
          <a:r>
            <a:rPr lang="el-GR" sz="1300" kern="1200"/>
            <a:t>Η στάση της ελληνικής οικογένειας απέναντι στα στερεότυπα που εμποδίζουν τα αγόρια να ασχοληθούν με τον χορό</a:t>
          </a:r>
          <a:endParaRPr lang="en-US" sz="1300" kern="1200"/>
        </a:p>
      </dsp:txBody>
      <dsp:txXfrm>
        <a:off x="3740534" y="5979"/>
        <a:ext cx="3034531" cy="1820718"/>
      </dsp:txXfrm>
    </dsp:sp>
    <dsp:sp modelId="{C74D2F2A-9660-4744-9741-50ED6AF05ABD}">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079"/>
        <a:ext cx="374875" cy="6979"/>
      </dsp:txXfrm>
    </dsp:sp>
    <dsp:sp modelId="{D19F749F-0B22-4250-B42F-62F0AEE66E1C}">
      <dsp:nvSpPr>
        <dsp:cNvPr id="0" name=""/>
        <dsp:cNvSpPr/>
      </dsp:nvSpPr>
      <dsp:spPr>
        <a:xfrm>
          <a:off x="7473007" y="5979"/>
          <a:ext cx="3034531" cy="1820718"/>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577850">
            <a:lnSpc>
              <a:spcPct val="90000"/>
            </a:lnSpc>
            <a:spcBef>
              <a:spcPct val="0"/>
            </a:spcBef>
            <a:spcAft>
              <a:spcPct val="35000"/>
            </a:spcAft>
            <a:buNone/>
          </a:pPr>
          <a:r>
            <a:rPr lang="el-GR" sz="1300" kern="1200"/>
            <a:t>Σύμφωνα με την κλινική εμπειρία της η κατάσταση έχει βελτιωθεί, δεν έχει παρατηρήσει τραυματικά περιστατικά. Αυτό οφείλεται: από πολύ νωρίς αποθαρρύνουν οι γονείς τα αγόρια από δραστηριότητες σχετικές με τη θηλυκή τους πλευρά, μεταξύ των οποίων ο χορός.</a:t>
          </a:r>
          <a:endParaRPr lang="en-US" sz="1300" kern="1200"/>
        </a:p>
      </dsp:txBody>
      <dsp:txXfrm>
        <a:off x="7473007" y="5979"/>
        <a:ext cx="3034531" cy="1820718"/>
      </dsp:txXfrm>
    </dsp:sp>
    <dsp:sp modelId="{C3A80F93-AE37-4F79-BEC2-0EDE0F08D552}">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1509"/>
        <a:ext cx="34897" cy="6979"/>
      </dsp:txXfrm>
    </dsp:sp>
    <dsp:sp modelId="{459400ED-978E-4E54-9E91-87562DEFDE63}">
      <dsp:nvSpPr>
        <dsp:cNvPr id="0" name=""/>
        <dsp:cNvSpPr/>
      </dsp:nvSpPr>
      <dsp:spPr>
        <a:xfrm>
          <a:off x="8061" y="2524640"/>
          <a:ext cx="3034531" cy="1820718"/>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577850">
            <a:lnSpc>
              <a:spcPct val="90000"/>
            </a:lnSpc>
            <a:spcBef>
              <a:spcPct val="0"/>
            </a:spcBef>
            <a:spcAft>
              <a:spcPct val="35000"/>
            </a:spcAft>
            <a:buNone/>
          </a:pPr>
          <a:r>
            <a:rPr lang="el-GR" sz="1300" kern="1200"/>
            <a:t>Οι ανασφάλειες των γονέων είναι μάλλον διαχειρίσιμες υπό την καθοδήγηση ειδικού</a:t>
          </a:r>
          <a:endParaRPr lang="en-US" sz="1300" kern="1200"/>
        </a:p>
      </dsp:txBody>
      <dsp:txXfrm>
        <a:off x="8061" y="2524640"/>
        <a:ext cx="3034531" cy="1820718"/>
      </dsp:txXfrm>
    </dsp:sp>
    <dsp:sp modelId="{4E40625E-3A63-4D43-BBB8-6B78EDBB87FB}">
      <dsp:nvSpPr>
        <dsp:cNvPr id="0" name=""/>
        <dsp:cNvSpPr/>
      </dsp:nvSpPr>
      <dsp:spPr>
        <a:xfrm>
          <a:off x="3740534" y="2524640"/>
          <a:ext cx="3034531" cy="1820718"/>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577850">
            <a:lnSpc>
              <a:spcPct val="90000"/>
            </a:lnSpc>
            <a:spcBef>
              <a:spcPct val="0"/>
            </a:spcBef>
            <a:spcAft>
              <a:spcPct val="35000"/>
            </a:spcAft>
            <a:buNone/>
          </a:pPr>
          <a:r>
            <a:rPr lang="el-GR" sz="1300" kern="1200"/>
            <a:t>Τα παιδιά είναι χρήσιμο να προσαρμόζονται: να ικανοποιούν τις επιθυμίες τους παρά τις κοινωνικές νόρμες χωρίς όμως να συγκρούονται ευθέως με αυτές.</a:t>
          </a:r>
          <a:endParaRPr lang="en-US" sz="1300" kern="1200"/>
        </a:p>
      </dsp:txBody>
      <dsp:txXfrm>
        <a:off x="3740534" y="2524640"/>
        <a:ext cx="3034531" cy="182071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3754FA-3AC6-43E1-8133-3CEBDDB8FCA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03BC386C-5BCF-4B98-B75B-B4F11CAE40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637176C-6E2C-4F13-A96D-9D21FCF71E35}"/>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5" name="Θέση υποσέλιδου 4">
            <a:extLst>
              <a:ext uri="{FF2B5EF4-FFF2-40B4-BE49-F238E27FC236}">
                <a16:creationId xmlns:a16="http://schemas.microsoft.com/office/drawing/2014/main" id="{54BBD6A3-225D-429B-939F-ECAC2DA3D6F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7EDEF9C-156A-4305-A598-E238E06DBCE6}"/>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246629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FB03C9-1313-4997-96AF-5DB37E4513C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FC0C00-EC26-47ED-94AD-186A3EA92F5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9CE7323-E034-4316-A19A-4254B0E25B46}"/>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5" name="Θέση υποσέλιδου 4">
            <a:extLst>
              <a:ext uri="{FF2B5EF4-FFF2-40B4-BE49-F238E27FC236}">
                <a16:creationId xmlns:a16="http://schemas.microsoft.com/office/drawing/2014/main" id="{8A8D8767-C842-4C6E-839D-4BE18EA8857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2481302-2239-4CE6-9E85-00D9E4C9AFBE}"/>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1556780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603A67A-368B-43C0-8A3A-A2FFFCCBA69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4BFD480-9C63-4CCF-BA9C-99320063534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BFE48D1-AE79-40B9-AF19-BF8172B674BE}"/>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5" name="Θέση υποσέλιδου 4">
            <a:extLst>
              <a:ext uri="{FF2B5EF4-FFF2-40B4-BE49-F238E27FC236}">
                <a16:creationId xmlns:a16="http://schemas.microsoft.com/office/drawing/2014/main" id="{8661EEED-C372-4621-8506-E8274D41352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B25A219-C9D8-4231-9AE5-846316C78085}"/>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5238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C1CA74-63AE-4049-B45F-264E009EF9F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661E3A2-C6FC-4C7B-A9DE-8DD6716EAA2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AB1B874-36A7-4884-8285-F6769CB2852C}"/>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5" name="Θέση υποσέλιδου 4">
            <a:extLst>
              <a:ext uri="{FF2B5EF4-FFF2-40B4-BE49-F238E27FC236}">
                <a16:creationId xmlns:a16="http://schemas.microsoft.com/office/drawing/2014/main" id="{840A5194-A68F-4182-9927-99CB3756CCA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07C1243-64C2-43C0-BE0C-A43687BEB1A8}"/>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786208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FA32EB-C39B-44C1-9A3A-3D7098D493C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C03B7A7-04A3-4451-AE3E-5D3FCE9BCF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1C91DF1-48FF-4736-8E33-C65BAA04B9FE}"/>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5" name="Θέση υποσέλιδου 4">
            <a:extLst>
              <a:ext uri="{FF2B5EF4-FFF2-40B4-BE49-F238E27FC236}">
                <a16:creationId xmlns:a16="http://schemas.microsoft.com/office/drawing/2014/main" id="{E8880745-6ED7-4D58-B9FA-715A4B222B8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45AD84A-0643-42D2-89E7-3134DA6767A1}"/>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973463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A43233-918C-4037-B2FD-5CFD91E775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9BF2B93-F55D-4E77-B214-B54753BB666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399CE33A-D034-4D71-9590-B1667FF66A4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C3A5551-F113-49D2-870C-D8CE908E4D9E}"/>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6" name="Θέση υποσέλιδου 5">
            <a:extLst>
              <a:ext uri="{FF2B5EF4-FFF2-40B4-BE49-F238E27FC236}">
                <a16:creationId xmlns:a16="http://schemas.microsoft.com/office/drawing/2014/main" id="{218A0FBF-EBFD-43C7-80B3-E0E064151D7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78D4A3B-18BE-4FCB-A12C-FBEB54399138}"/>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3843837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D3F415-61E0-4AD1-BD67-166864FAE055}"/>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32EBA3B-6151-4519-9AC0-0C14D7A95D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68C6F57-3071-4410-94F7-AD81B70CAA33}"/>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144A788-8E44-4CE9-9047-AEC953C6DF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7E1B1DB-E045-4FD7-838B-95872A9E84F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AA816C9-C135-4461-A9BC-FFDE558F2214}"/>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8" name="Θέση υποσέλιδου 7">
            <a:extLst>
              <a:ext uri="{FF2B5EF4-FFF2-40B4-BE49-F238E27FC236}">
                <a16:creationId xmlns:a16="http://schemas.microsoft.com/office/drawing/2014/main" id="{5BEA0BBB-4DCE-4312-8E78-8CFA291747C0}"/>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AA131E4-EBF5-4FCA-9798-55548ACA09AA}"/>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3974479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C6C2C5-353F-4A39-B645-3F204F18ED4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A48B035-5E3A-4607-A8C7-70B76715C5D2}"/>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4" name="Θέση υποσέλιδου 3">
            <a:extLst>
              <a:ext uri="{FF2B5EF4-FFF2-40B4-BE49-F238E27FC236}">
                <a16:creationId xmlns:a16="http://schemas.microsoft.com/office/drawing/2014/main" id="{CA9601CC-250A-4D75-A591-B165AE44D48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03E0E13F-24CF-4CF5-AB8B-2D1A97FE3A05}"/>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2374518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843DDE0A-6234-4BFF-B613-325FAF935CCB}"/>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3" name="Θέση υποσέλιδου 2">
            <a:extLst>
              <a:ext uri="{FF2B5EF4-FFF2-40B4-BE49-F238E27FC236}">
                <a16:creationId xmlns:a16="http://schemas.microsoft.com/office/drawing/2014/main" id="{32347060-BFAC-43FF-BFA4-3FCC2137D138}"/>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61D4B42-9B27-4C91-9A1C-09DC4DAF4FEA}"/>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1700857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174E65-4F02-4B0A-9CB5-F30F532DC8E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525343E-B293-437D-8BB2-65F092A355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A5E6275-D37F-4EB8-B2D5-F1548BFEA4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024BF08-3B3F-4925-A57F-665D3A80A13A}"/>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6" name="Θέση υποσέλιδου 5">
            <a:extLst>
              <a:ext uri="{FF2B5EF4-FFF2-40B4-BE49-F238E27FC236}">
                <a16:creationId xmlns:a16="http://schemas.microsoft.com/office/drawing/2014/main" id="{F7ED6F30-49F1-4B6E-B037-198839DA50B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07CD157-131C-468A-8320-AC4D46728113}"/>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350393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8D98F8-9957-4C45-9B0E-CB9117099DA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91B888C-6128-4E26-A99B-0091DC784E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765675AD-F1D2-48F6-A400-1EE3A75A76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FA174C1-507E-4D70-A973-984D3E53E3A0}"/>
              </a:ext>
            </a:extLst>
          </p:cNvPr>
          <p:cNvSpPr>
            <a:spLocks noGrp="1"/>
          </p:cNvSpPr>
          <p:nvPr>
            <p:ph type="dt" sz="half" idx="10"/>
          </p:nvPr>
        </p:nvSpPr>
        <p:spPr/>
        <p:txBody>
          <a:bodyPr/>
          <a:lstStyle/>
          <a:p>
            <a:fld id="{266BC4DE-73F9-49FD-867F-532BC07B03F4}" type="datetimeFigureOut">
              <a:rPr lang="el-GR" smtClean="0"/>
              <a:t>3/5/2020</a:t>
            </a:fld>
            <a:endParaRPr lang="el-GR"/>
          </a:p>
        </p:txBody>
      </p:sp>
      <p:sp>
        <p:nvSpPr>
          <p:cNvPr id="6" name="Θέση υποσέλιδου 5">
            <a:extLst>
              <a:ext uri="{FF2B5EF4-FFF2-40B4-BE49-F238E27FC236}">
                <a16:creationId xmlns:a16="http://schemas.microsoft.com/office/drawing/2014/main" id="{67A25A3D-24D7-4C5B-B48C-F52A888FD92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388D355-BDD3-49FC-9E94-6CE71739D988}"/>
              </a:ext>
            </a:extLst>
          </p:cNvPr>
          <p:cNvSpPr>
            <a:spLocks noGrp="1"/>
          </p:cNvSpPr>
          <p:nvPr>
            <p:ph type="sldNum" sz="quarter" idx="12"/>
          </p:nvPr>
        </p:nvSpPr>
        <p:spPr/>
        <p:txBody>
          <a:bodyPr/>
          <a:lstStyle/>
          <a:p>
            <a:fld id="{C8BAE424-72F3-4A25-A8EE-7577761D2BBD}" type="slidenum">
              <a:rPr lang="el-GR" smtClean="0"/>
              <a:t>‹#›</a:t>
            </a:fld>
            <a:endParaRPr lang="el-GR"/>
          </a:p>
        </p:txBody>
      </p:sp>
    </p:spTree>
    <p:extLst>
      <p:ext uri="{BB962C8B-B14F-4D97-AF65-F5344CB8AC3E}">
        <p14:creationId xmlns:p14="http://schemas.microsoft.com/office/powerpoint/2010/main" val="757682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00E6C56-85B5-4483-9EE3-39EB5B7B30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1FBE961-32B9-4AE7-8E3D-EFC1E3F89B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B39E6A2-D11F-4211-9E87-A1DB10C6DA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6BC4DE-73F9-49FD-867F-532BC07B03F4}" type="datetimeFigureOut">
              <a:rPr lang="el-GR" smtClean="0"/>
              <a:t>3/5/2020</a:t>
            </a:fld>
            <a:endParaRPr lang="el-GR"/>
          </a:p>
        </p:txBody>
      </p:sp>
      <p:sp>
        <p:nvSpPr>
          <p:cNvPr id="5" name="Θέση υποσέλιδου 4">
            <a:extLst>
              <a:ext uri="{FF2B5EF4-FFF2-40B4-BE49-F238E27FC236}">
                <a16:creationId xmlns:a16="http://schemas.microsoft.com/office/drawing/2014/main" id="{EED28641-8C6C-4C1E-9DF9-C067A7E2AA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A4C596D-FB72-4B75-83F8-7A64E39905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BAE424-72F3-4A25-A8EE-7577761D2BBD}" type="slidenum">
              <a:rPr lang="el-GR" smtClean="0"/>
              <a:t>‹#›</a:t>
            </a:fld>
            <a:endParaRPr lang="el-GR"/>
          </a:p>
        </p:txBody>
      </p:sp>
    </p:spTree>
    <p:extLst>
      <p:ext uri="{BB962C8B-B14F-4D97-AF65-F5344CB8AC3E}">
        <p14:creationId xmlns:p14="http://schemas.microsoft.com/office/powerpoint/2010/main" val="1886076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ACB914EA-2301-4A5E-ACDF-0DD4B0530832}"/>
              </a:ext>
            </a:extLst>
          </p:cNvPr>
          <p:cNvSpPr>
            <a:spLocks noGrp="1"/>
          </p:cNvSpPr>
          <p:nvPr>
            <p:ph type="ctrTitle"/>
          </p:nvPr>
        </p:nvSpPr>
        <p:spPr>
          <a:xfrm>
            <a:off x="3045368" y="2043663"/>
            <a:ext cx="6105194" cy="2031055"/>
          </a:xfrm>
        </p:spPr>
        <p:txBody>
          <a:bodyPr>
            <a:normAutofit/>
          </a:bodyPr>
          <a:lstStyle/>
          <a:p>
            <a:r>
              <a:rPr lang="el-GR">
                <a:solidFill>
                  <a:srgbClr val="FFFFFF"/>
                </a:solidFill>
              </a:rPr>
              <a:t>Παραδείγματα απαντήσεων</a:t>
            </a:r>
          </a:p>
        </p:txBody>
      </p:sp>
      <p:sp>
        <p:nvSpPr>
          <p:cNvPr id="3" name="Υπότιτλος 2">
            <a:extLst>
              <a:ext uri="{FF2B5EF4-FFF2-40B4-BE49-F238E27FC236}">
                <a16:creationId xmlns:a16="http://schemas.microsoft.com/office/drawing/2014/main" id="{C30FD84B-5EF4-4604-97CE-4AA60B80FBDA}"/>
              </a:ext>
            </a:extLst>
          </p:cNvPr>
          <p:cNvSpPr>
            <a:spLocks noGrp="1"/>
          </p:cNvSpPr>
          <p:nvPr>
            <p:ph type="subTitle" idx="1"/>
          </p:nvPr>
        </p:nvSpPr>
        <p:spPr>
          <a:xfrm>
            <a:off x="3045368" y="4074718"/>
            <a:ext cx="6105194" cy="682079"/>
          </a:xfrm>
        </p:spPr>
        <p:txBody>
          <a:bodyPr>
            <a:normAutofit/>
          </a:bodyPr>
          <a:lstStyle/>
          <a:p>
            <a:r>
              <a:rPr lang="el-GR">
                <a:solidFill>
                  <a:srgbClr val="FFFFFF"/>
                </a:solidFill>
              </a:rPr>
              <a:t>Θέματα 2</a:t>
            </a:r>
            <a:r>
              <a:rPr lang="el-GR" baseline="30000">
                <a:solidFill>
                  <a:srgbClr val="FFFFFF"/>
                </a:solidFill>
              </a:rPr>
              <a:t>ου</a:t>
            </a:r>
            <a:r>
              <a:rPr lang="el-GR">
                <a:solidFill>
                  <a:srgbClr val="FFFFFF"/>
                </a:solidFill>
              </a:rPr>
              <a:t> ερωτήματος</a:t>
            </a:r>
          </a:p>
        </p:txBody>
      </p:sp>
    </p:spTree>
    <p:extLst>
      <p:ext uri="{BB962C8B-B14F-4D97-AF65-F5344CB8AC3E}">
        <p14:creationId xmlns:p14="http://schemas.microsoft.com/office/powerpoint/2010/main" val="2227303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7617A9B-D704-4172-98EF-B6A190296DD4}"/>
              </a:ext>
            </a:extLst>
          </p:cNvPr>
          <p:cNvPicPr>
            <a:picLocks noChangeAspect="1"/>
          </p:cNvPicPr>
          <p:nvPr/>
        </p:nvPicPr>
        <p:blipFill rotWithShape="1">
          <a:blip r:embed="rId2">
            <a:duotone>
              <a:schemeClr val="bg2">
                <a:shade val="45000"/>
                <a:satMod val="135000"/>
              </a:schemeClr>
              <a:prstClr val="white"/>
            </a:duotone>
          </a:blip>
          <a:srcRect t="15413"/>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19FAD07-538E-4C10-AFF7-0B6F8A95F87C}"/>
              </a:ext>
            </a:extLst>
          </p:cNvPr>
          <p:cNvSpPr>
            <a:spLocks noGrp="1"/>
          </p:cNvSpPr>
          <p:nvPr>
            <p:ph type="title"/>
          </p:nvPr>
        </p:nvSpPr>
        <p:spPr>
          <a:xfrm>
            <a:off x="838200" y="365125"/>
            <a:ext cx="10515600" cy="1325563"/>
          </a:xfrm>
        </p:spPr>
        <p:txBody>
          <a:bodyPr>
            <a:normAutofit/>
          </a:bodyPr>
          <a:lstStyle/>
          <a:p>
            <a:r>
              <a:rPr lang="el-GR" dirty="0"/>
              <a:t>Να αναφέρετε συνοπτικά τις απόψεις της </a:t>
            </a:r>
            <a:r>
              <a:rPr lang="el-GR" dirty="0" err="1"/>
              <a:t>κ.Χαριτάκη</a:t>
            </a:r>
            <a:r>
              <a:rPr lang="el-GR" dirty="0"/>
              <a:t>. (λέξεις 70-80)</a:t>
            </a:r>
          </a:p>
        </p:txBody>
      </p:sp>
      <p:graphicFrame>
        <p:nvGraphicFramePr>
          <p:cNvPr id="5" name="Θέση περιεχομένου 2">
            <a:extLst>
              <a:ext uri="{FF2B5EF4-FFF2-40B4-BE49-F238E27FC236}">
                <a16:creationId xmlns:a16="http://schemas.microsoft.com/office/drawing/2014/main" id="{2C3DBC6B-0012-4EEC-85A0-A33B84771DCA}"/>
              </a:ext>
            </a:extLst>
          </p:cNvPr>
          <p:cNvGraphicFramePr>
            <a:graphicFrameLocks noGrp="1"/>
          </p:cNvGraphicFramePr>
          <p:nvPr>
            <p:ph idx="1"/>
            <p:extLst>
              <p:ext uri="{D42A27DB-BD31-4B8C-83A1-F6EECF244321}">
                <p14:modId xmlns:p14="http://schemas.microsoft.com/office/powerpoint/2010/main" val="404360079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13608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6A3568-DE8E-4A89-8E41-7A211AAFC153}"/>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C50A863E-F2D3-4718-B418-EA931AAD08F6}"/>
              </a:ext>
            </a:extLst>
          </p:cNvPr>
          <p:cNvSpPr>
            <a:spLocks noGrp="1"/>
          </p:cNvSpPr>
          <p:nvPr>
            <p:ph idx="1"/>
          </p:nvPr>
        </p:nvSpPr>
        <p:spPr/>
        <p:txBody>
          <a:bodyPr/>
          <a:lstStyle/>
          <a:p>
            <a:pPr marL="0" indent="0" algn="ctr">
              <a:buNone/>
            </a:pPr>
            <a:endParaRPr lang="el-GR" dirty="0"/>
          </a:p>
          <a:p>
            <a:pPr marL="0" indent="0" algn="ctr">
              <a:buNone/>
            </a:pPr>
            <a:r>
              <a:rPr lang="el-GR" dirty="0"/>
              <a:t>Ευχαριστώ πολύ</a:t>
            </a:r>
          </a:p>
          <a:p>
            <a:pPr marL="0" indent="0" algn="ctr">
              <a:buNone/>
            </a:pPr>
            <a:r>
              <a:rPr lang="el-GR" dirty="0"/>
              <a:t>Ελευθερία </a:t>
            </a:r>
            <a:r>
              <a:rPr lang="el-GR" dirty="0" err="1"/>
              <a:t>Παπαμανώλη</a:t>
            </a:r>
            <a:endParaRPr lang="el-GR" dirty="0"/>
          </a:p>
        </p:txBody>
      </p:sp>
    </p:spTree>
    <p:extLst>
      <p:ext uri="{BB962C8B-B14F-4D97-AF65-F5344CB8AC3E}">
        <p14:creationId xmlns:p14="http://schemas.microsoft.com/office/powerpoint/2010/main" val="4171035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271B0559-3633-4B2A-97F0-347705EB233B}"/>
              </a:ext>
            </a:extLst>
          </p:cNvPr>
          <p:cNvSpPr>
            <a:spLocks noGrp="1"/>
          </p:cNvSpPr>
          <p:nvPr>
            <p:ph type="title"/>
          </p:nvPr>
        </p:nvSpPr>
        <p:spPr>
          <a:xfrm>
            <a:off x="640079" y="2053641"/>
            <a:ext cx="3669161" cy="2760098"/>
          </a:xfrm>
        </p:spPr>
        <p:txBody>
          <a:bodyPr>
            <a:normAutofit/>
          </a:bodyPr>
          <a:lstStyle/>
          <a:p>
            <a:r>
              <a:rPr lang="el-GR" sz="3700" b="1" dirty="0">
                <a:solidFill>
                  <a:srgbClr val="FFFFFF"/>
                </a:solidFill>
              </a:rPr>
              <a:t>Σελίδες 44/45: Τα στερεότυπα ακολουθούν τους σημερινούς Μπίλι Έλιοτ</a:t>
            </a:r>
            <a:endParaRPr lang="el-GR" sz="3700" dirty="0">
              <a:solidFill>
                <a:srgbClr val="FFFFFF"/>
              </a:solidFill>
            </a:endParaRPr>
          </a:p>
        </p:txBody>
      </p:sp>
      <p:sp>
        <p:nvSpPr>
          <p:cNvPr id="3" name="Θέση περιεχομένου 2">
            <a:extLst>
              <a:ext uri="{FF2B5EF4-FFF2-40B4-BE49-F238E27FC236}">
                <a16:creationId xmlns:a16="http://schemas.microsoft.com/office/drawing/2014/main" id="{EBBBEFC6-ACDA-45B5-B8CB-B7B2E72282D9}"/>
              </a:ext>
            </a:extLst>
          </p:cNvPr>
          <p:cNvSpPr>
            <a:spLocks noGrp="1"/>
          </p:cNvSpPr>
          <p:nvPr>
            <p:ph idx="1"/>
          </p:nvPr>
        </p:nvSpPr>
        <p:spPr>
          <a:xfrm>
            <a:off x="6090574" y="801866"/>
            <a:ext cx="5306084" cy="5230634"/>
          </a:xfrm>
        </p:spPr>
        <p:txBody>
          <a:bodyPr anchor="ctr">
            <a:normAutofit/>
          </a:bodyPr>
          <a:lstStyle/>
          <a:p>
            <a:r>
              <a:rPr lang="el-GR" sz="2400" dirty="0">
                <a:solidFill>
                  <a:srgbClr val="000000"/>
                </a:solidFill>
              </a:rPr>
              <a:t>Ποιες παράγραφοι του κειμένου αφιερώνονται στην τεκμηρίωση του ισχυρισμού του τίτλου;</a:t>
            </a:r>
          </a:p>
          <a:p>
            <a:pPr marL="0" indent="0">
              <a:buNone/>
            </a:pPr>
            <a:r>
              <a:rPr lang="el-GR" sz="2400" dirty="0">
                <a:solidFill>
                  <a:srgbClr val="FF0000"/>
                </a:solidFill>
              </a:rPr>
              <a:t>Ενδεικτική Απάντηση</a:t>
            </a:r>
            <a:r>
              <a:rPr lang="el-GR" sz="2400" dirty="0">
                <a:solidFill>
                  <a:srgbClr val="000000"/>
                </a:solidFill>
              </a:rPr>
              <a:t>: Θέμα του κειμένου είναι η επιβίωση των στερεοτύπων. Ο τίτλος συνδέεται με το θέμα και τεκμηριώνεται στις παραγράφους 3 και 4. Συγκεκριμένα στην παράγραφο 3 αναφέρονται παραδείγματα και έρευνες που αναδεικνύουν την επιβίωση των στερεοτύπων σε άλλες χώρες, ενώ στην παράγραφο 4 αναφέρεται η άποψη ψυχολόγου ως τεκμήριο για την στήριξη της επιβίωσης των στερεοτύπων.</a:t>
            </a:r>
          </a:p>
        </p:txBody>
      </p:sp>
    </p:spTree>
    <p:extLst>
      <p:ext uri="{BB962C8B-B14F-4D97-AF65-F5344CB8AC3E}">
        <p14:creationId xmlns:p14="http://schemas.microsoft.com/office/powerpoint/2010/main" val="1617569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2989B681-B43D-49C2-B2C4-4FCE0C95D3EB}"/>
              </a:ext>
            </a:extLst>
          </p:cNvPr>
          <p:cNvSpPr>
            <a:spLocks noGrp="1"/>
          </p:cNvSpPr>
          <p:nvPr>
            <p:ph type="title"/>
          </p:nvPr>
        </p:nvSpPr>
        <p:spPr>
          <a:xfrm>
            <a:off x="640079" y="2053641"/>
            <a:ext cx="3669161" cy="2760098"/>
          </a:xfrm>
        </p:spPr>
        <p:txBody>
          <a:bodyPr>
            <a:normAutofit/>
          </a:bodyPr>
          <a:lstStyle/>
          <a:p>
            <a:r>
              <a:rPr lang="el-GR" sz="3700">
                <a:solidFill>
                  <a:srgbClr val="FFFFFF"/>
                </a:solidFill>
              </a:rPr>
              <a:t>Βοηθητικά στοιχεία για την απάντηση στην προηγούμενη ερώτηση</a:t>
            </a:r>
          </a:p>
        </p:txBody>
      </p:sp>
      <p:sp>
        <p:nvSpPr>
          <p:cNvPr id="3" name="Θέση περιεχομένου 2">
            <a:extLst>
              <a:ext uri="{FF2B5EF4-FFF2-40B4-BE49-F238E27FC236}">
                <a16:creationId xmlns:a16="http://schemas.microsoft.com/office/drawing/2014/main" id="{E580E533-AF5C-42AA-82D9-90EAE3389015}"/>
              </a:ext>
            </a:extLst>
          </p:cNvPr>
          <p:cNvSpPr>
            <a:spLocks noGrp="1"/>
          </p:cNvSpPr>
          <p:nvPr>
            <p:ph idx="1"/>
          </p:nvPr>
        </p:nvSpPr>
        <p:spPr>
          <a:xfrm>
            <a:off x="6090574" y="801866"/>
            <a:ext cx="5306084" cy="5230634"/>
          </a:xfrm>
        </p:spPr>
        <p:txBody>
          <a:bodyPr anchor="ctr">
            <a:normAutofit/>
          </a:bodyPr>
          <a:lstStyle/>
          <a:p>
            <a:pPr algn="just"/>
            <a:r>
              <a:rPr lang="el-GR" sz="2000" dirty="0">
                <a:solidFill>
                  <a:srgbClr val="000000"/>
                </a:solidFill>
              </a:rPr>
              <a:t>Η λέξη </a:t>
            </a:r>
            <a:r>
              <a:rPr lang="el-GR" sz="2000" b="1" dirty="0">
                <a:solidFill>
                  <a:srgbClr val="000000"/>
                </a:solidFill>
              </a:rPr>
              <a:t>τεκμηρίωση </a:t>
            </a:r>
            <a:r>
              <a:rPr lang="el-GR" sz="2000" dirty="0">
                <a:solidFill>
                  <a:srgbClr val="000000"/>
                </a:solidFill>
              </a:rPr>
              <a:t>είναι πολύ σημαντική. Τεκμήρια: μέσα επίκλησης στη λογική. Άρα ψάχνουμε: έρευνες, στατιστικά, παραδείγματα, αυθεντίες κλπ. Στην περίπτωσή μας αξιοποιούμε: την πανεπιστημιακή έρευνα, το ντοκιμαντέρ με προσωπικές μαρτυρίες, το χαρακτηριστικό παράδειγμα – είδηση, την αναφορά σε μία κοινή εμπειρία, τη συνέντευξη της </a:t>
            </a:r>
            <a:r>
              <a:rPr lang="el-GR" sz="2000" dirty="0" err="1">
                <a:solidFill>
                  <a:srgbClr val="000000"/>
                </a:solidFill>
              </a:rPr>
              <a:t>κ.Χαριτάκη</a:t>
            </a:r>
            <a:r>
              <a:rPr lang="el-GR" sz="2000" dirty="0">
                <a:solidFill>
                  <a:srgbClr val="000000"/>
                </a:solidFill>
              </a:rPr>
              <a:t>.</a:t>
            </a:r>
          </a:p>
          <a:p>
            <a:pPr algn="just"/>
            <a:r>
              <a:rPr lang="el-GR" sz="2000" dirty="0">
                <a:solidFill>
                  <a:srgbClr val="000000"/>
                </a:solidFill>
              </a:rPr>
              <a:t>Αν μας ζητηθεί η αξιοπιστία της τεκμηρίωσης σκεφτόμαστε την εγκυρότητα του φορέα, την ποιότητα του τεκμηρίου (πχ η κοινή εμπειρία δεν θεωρείται απόλυτα αξιόπιστη), το κύρος του ειδικού, το αν δίνονται επαρκείς πληροφορίες (πχ αναφέρονται όνομα, ιδιότητα ώστε να μπορέσουμε να το διασταυρώσουμε αν χρειαστεί;)</a:t>
            </a:r>
          </a:p>
        </p:txBody>
      </p:sp>
    </p:spTree>
    <p:extLst>
      <p:ext uri="{BB962C8B-B14F-4D97-AF65-F5344CB8AC3E}">
        <p14:creationId xmlns:p14="http://schemas.microsoft.com/office/powerpoint/2010/main" val="2273978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82FC415C-B757-4150-B5F3-169087D27582}"/>
              </a:ext>
            </a:extLst>
          </p:cNvPr>
          <p:cNvSpPr>
            <a:spLocks noGrp="1"/>
          </p:cNvSpPr>
          <p:nvPr>
            <p:ph type="title"/>
          </p:nvPr>
        </p:nvSpPr>
        <p:spPr>
          <a:xfrm>
            <a:off x="1179226" y="826680"/>
            <a:ext cx="9833548" cy="1325563"/>
          </a:xfrm>
        </p:spPr>
        <p:txBody>
          <a:bodyPr>
            <a:normAutofit/>
          </a:bodyPr>
          <a:lstStyle/>
          <a:p>
            <a:pPr algn="ctr"/>
            <a:r>
              <a:rPr lang="el-GR" sz="2500">
                <a:solidFill>
                  <a:srgbClr val="FFFFFF"/>
                </a:solidFill>
              </a:rPr>
              <a:t>Ο αρθρογράφος μεταφέρει τις απόψεις της κ. Χαριτάκη άλλοτε σε ευθύ και άλλοτε σε πλάγιο λόγο. Εντοπίστε τα σημεία δείχνοντας ποια είναι σε ευθύ και ποια σε πλάγιο λόγο. Τι εξυπηρετεί η επιλογή του αυτή;</a:t>
            </a:r>
          </a:p>
        </p:txBody>
      </p:sp>
      <p:graphicFrame>
        <p:nvGraphicFramePr>
          <p:cNvPr id="5" name="Θέση περιεχομένου 2">
            <a:extLst>
              <a:ext uri="{FF2B5EF4-FFF2-40B4-BE49-F238E27FC236}">
                <a16:creationId xmlns:a16="http://schemas.microsoft.com/office/drawing/2014/main" id="{1AC02A4B-C0CD-4E2F-8AE0-CB59B4A984E9}"/>
              </a:ext>
            </a:extLst>
          </p:cNvPr>
          <p:cNvGraphicFramePr>
            <a:graphicFrameLocks noGrp="1"/>
          </p:cNvGraphicFramePr>
          <p:nvPr>
            <p:ph idx="1"/>
            <p:extLst>
              <p:ext uri="{D42A27DB-BD31-4B8C-83A1-F6EECF244321}">
                <p14:modId xmlns:p14="http://schemas.microsoft.com/office/powerpoint/2010/main" val="4182618132"/>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74264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0066A5FC-2927-4D26-8F88-25A23E5DD769}"/>
              </a:ext>
            </a:extLst>
          </p:cNvPr>
          <p:cNvSpPr>
            <a:spLocks noGrp="1"/>
          </p:cNvSpPr>
          <p:nvPr>
            <p:ph type="title"/>
          </p:nvPr>
        </p:nvSpPr>
        <p:spPr>
          <a:xfrm>
            <a:off x="640079" y="2053641"/>
            <a:ext cx="3669161" cy="2760098"/>
          </a:xfrm>
        </p:spPr>
        <p:txBody>
          <a:bodyPr>
            <a:normAutofit/>
          </a:bodyPr>
          <a:lstStyle/>
          <a:p>
            <a:r>
              <a:rPr lang="el-GR" sz="2100">
                <a:solidFill>
                  <a:srgbClr val="FFFFFF"/>
                </a:solidFill>
              </a:rPr>
              <a:t>Σε ποιο σημείο του κειμένου ο αρθρογράφος αναφέρεται στην αντιμετώπιση του φαινομένου – δηλαδή στο πώς πρέπει να αντιμετωπιστεί; Ποιες γλωσσικές του επιλογές το δείχνουν αυτό;</a:t>
            </a:r>
          </a:p>
        </p:txBody>
      </p:sp>
      <p:sp>
        <p:nvSpPr>
          <p:cNvPr id="3" name="Θέση περιεχομένου 2">
            <a:extLst>
              <a:ext uri="{FF2B5EF4-FFF2-40B4-BE49-F238E27FC236}">
                <a16:creationId xmlns:a16="http://schemas.microsoft.com/office/drawing/2014/main" id="{17012096-305A-4960-9B0F-2CD2C7E0D149}"/>
              </a:ext>
            </a:extLst>
          </p:cNvPr>
          <p:cNvSpPr>
            <a:spLocks noGrp="1"/>
          </p:cNvSpPr>
          <p:nvPr>
            <p:ph idx="1"/>
          </p:nvPr>
        </p:nvSpPr>
        <p:spPr>
          <a:xfrm>
            <a:off x="6090574" y="801866"/>
            <a:ext cx="5306084" cy="5230634"/>
          </a:xfrm>
        </p:spPr>
        <p:txBody>
          <a:bodyPr anchor="ctr">
            <a:normAutofit/>
          </a:bodyPr>
          <a:lstStyle/>
          <a:p>
            <a:pPr algn="just"/>
            <a:r>
              <a:rPr lang="el-GR" sz="2400" dirty="0">
                <a:solidFill>
                  <a:srgbClr val="C00000"/>
                </a:solidFill>
              </a:rPr>
              <a:t>Ενδεικτική απάντηση</a:t>
            </a:r>
            <a:r>
              <a:rPr lang="el-GR" sz="2400" dirty="0">
                <a:solidFill>
                  <a:srgbClr val="000000"/>
                </a:solidFill>
              </a:rPr>
              <a:t>: Στην τελευταία παράγραφο ο αρθρογράφος αναφέρεται σε τρόπους αντιμετώπισης των στερεοτύπων. Αυτό γίνεται με συγκεκριμένες γλωσσικές επιλογές: </a:t>
            </a:r>
            <a:r>
              <a:rPr lang="el-GR" sz="2400" i="1" dirty="0">
                <a:solidFill>
                  <a:srgbClr val="C00000"/>
                </a:solidFill>
              </a:rPr>
              <a:t>ο ρόλος του γονέα είναι να…, είναι χρήσιμο να…, είναι σημαντικό να…</a:t>
            </a:r>
            <a:r>
              <a:rPr lang="el-GR" sz="2400" i="1" dirty="0">
                <a:solidFill>
                  <a:srgbClr val="000000"/>
                </a:solidFill>
              </a:rPr>
              <a:t>Πρόκειται για  φράσεις </a:t>
            </a:r>
            <a:r>
              <a:rPr lang="el-GR" sz="2400" i="1" dirty="0" err="1">
                <a:solidFill>
                  <a:srgbClr val="000000"/>
                </a:solidFill>
              </a:rPr>
              <a:t>δεοντικής</a:t>
            </a:r>
            <a:r>
              <a:rPr lang="el-GR" sz="2400" i="1" dirty="0">
                <a:solidFill>
                  <a:srgbClr val="000000"/>
                </a:solidFill>
              </a:rPr>
              <a:t> </a:t>
            </a:r>
            <a:r>
              <a:rPr lang="el-GR" sz="2400" i="1" dirty="0" err="1">
                <a:solidFill>
                  <a:srgbClr val="000000"/>
                </a:solidFill>
              </a:rPr>
              <a:t>τροπικότητας</a:t>
            </a:r>
            <a:r>
              <a:rPr lang="el-GR" sz="2400" i="1" dirty="0">
                <a:solidFill>
                  <a:srgbClr val="000000"/>
                </a:solidFill>
              </a:rPr>
              <a:t> που δηλώνουν το πώς θα μπορούσε να αλλάξει η κατάσταση. Η </a:t>
            </a:r>
            <a:r>
              <a:rPr lang="el-GR" sz="2400" i="1" dirty="0">
                <a:solidFill>
                  <a:srgbClr val="C00000"/>
                </a:solidFill>
              </a:rPr>
              <a:t>χρήση της υποτακτικής </a:t>
            </a:r>
            <a:r>
              <a:rPr lang="el-GR" sz="2400" i="1" dirty="0">
                <a:solidFill>
                  <a:srgbClr val="000000"/>
                </a:solidFill>
              </a:rPr>
              <a:t>επίσης αποτελεί κατάλληλη γλωσσική επιλογή.</a:t>
            </a:r>
          </a:p>
        </p:txBody>
      </p:sp>
    </p:spTree>
    <p:extLst>
      <p:ext uri="{BB962C8B-B14F-4D97-AF65-F5344CB8AC3E}">
        <p14:creationId xmlns:p14="http://schemas.microsoft.com/office/powerpoint/2010/main" val="1484293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826BBAB7-D19A-40A1-8697-0BD8A3E749AE}"/>
              </a:ext>
            </a:extLst>
          </p:cNvPr>
          <p:cNvSpPr>
            <a:spLocks noGrp="1"/>
          </p:cNvSpPr>
          <p:nvPr>
            <p:ph type="title"/>
          </p:nvPr>
        </p:nvSpPr>
        <p:spPr>
          <a:xfrm>
            <a:off x="1179226" y="826680"/>
            <a:ext cx="9833548" cy="1325563"/>
          </a:xfrm>
        </p:spPr>
        <p:txBody>
          <a:bodyPr>
            <a:normAutofit/>
          </a:bodyPr>
          <a:lstStyle/>
          <a:p>
            <a:pPr algn="ctr"/>
            <a:r>
              <a:rPr lang="el-GR" sz="2800">
                <a:solidFill>
                  <a:srgbClr val="FFFFFF"/>
                </a:solidFill>
              </a:rPr>
              <a:t>Ποιος πιστεύετε ότι ήταν ο σκοπός της αρθρογράφου, δηλαδή γιατί έκανε την έρευνα και έγραψε – δημοσίευσε το άρθρο;</a:t>
            </a:r>
          </a:p>
        </p:txBody>
      </p:sp>
      <p:sp>
        <p:nvSpPr>
          <p:cNvPr id="3" name="Θέση περιεχομένου 2">
            <a:extLst>
              <a:ext uri="{FF2B5EF4-FFF2-40B4-BE49-F238E27FC236}">
                <a16:creationId xmlns:a16="http://schemas.microsoft.com/office/drawing/2014/main" id="{EE984E77-5805-459D-BDD9-784567ECFFE5}"/>
              </a:ext>
            </a:extLst>
          </p:cNvPr>
          <p:cNvSpPr>
            <a:spLocks noGrp="1"/>
          </p:cNvSpPr>
          <p:nvPr>
            <p:ph idx="1"/>
          </p:nvPr>
        </p:nvSpPr>
        <p:spPr>
          <a:xfrm>
            <a:off x="1179226" y="3092970"/>
            <a:ext cx="9833548" cy="2693976"/>
          </a:xfrm>
        </p:spPr>
        <p:txBody>
          <a:bodyPr>
            <a:normAutofit/>
          </a:bodyPr>
          <a:lstStyle/>
          <a:p>
            <a:pPr algn="just"/>
            <a:r>
              <a:rPr lang="el-GR" sz="3200" dirty="0">
                <a:solidFill>
                  <a:srgbClr val="000000"/>
                </a:solidFill>
              </a:rPr>
              <a:t>Σκοπός της αρθρογράφου είναι να ενημερώσει, να ευαισθητοποιήσει και να προβληματίσει το ευρύ αναγνωστικό κοινό για ένα θέμα που συνδέεται με τα </a:t>
            </a:r>
            <a:r>
              <a:rPr lang="el-GR" sz="3200" dirty="0" err="1">
                <a:solidFill>
                  <a:srgbClr val="000000"/>
                </a:solidFill>
              </a:rPr>
              <a:t>έμφυλα</a:t>
            </a:r>
            <a:r>
              <a:rPr lang="el-GR" sz="3200" dirty="0">
                <a:solidFill>
                  <a:srgbClr val="000000"/>
                </a:solidFill>
              </a:rPr>
              <a:t> στερεότυπα. </a:t>
            </a:r>
          </a:p>
        </p:txBody>
      </p:sp>
    </p:spTree>
    <p:extLst>
      <p:ext uri="{BB962C8B-B14F-4D97-AF65-F5344CB8AC3E}">
        <p14:creationId xmlns:p14="http://schemas.microsoft.com/office/powerpoint/2010/main" val="1951505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C76EFF37-D9FC-4898-AF81-8CCE4442D7FD}"/>
              </a:ext>
            </a:extLst>
          </p:cNvPr>
          <p:cNvSpPr>
            <a:spLocks noGrp="1"/>
          </p:cNvSpPr>
          <p:nvPr>
            <p:ph type="title"/>
          </p:nvPr>
        </p:nvSpPr>
        <p:spPr>
          <a:xfrm>
            <a:off x="1179226" y="826680"/>
            <a:ext cx="9833548" cy="1325563"/>
          </a:xfrm>
        </p:spPr>
        <p:txBody>
          <a:bodyPr>
            <a:normAutofit/>
          </a:bodyPr>
          <a:lstStyle/>
          <a:p>
            <a:pPr algn="ctr"/>
            <a:r>
              <a:rPr lang="el-GR" sz="2800">
                <a:solidFill>
                  <a:srgbClr val="FFFFFF"/>
                </a:solidFill>
              </a:rPr>
              <a:t>Γιατί χρησιμοποιούνται τα εισαγωγικά στην 2η και την 4η παράγραφο; Ποιο σημείο στίξης θα ήταν προτιμότερο να υπάρχει στο τέλος της πρώτης παραγράφου;</a:t>
            </a:r>
          </a:p>
        </p:txBody>
      </p:sp>
      <p:graphicFrame>
        <p:nvGraphicFramePr>
          <p:cNvPr id="5" name="Θέση περιεχομένου 2">
            <a:extLst>
              <a:ext uri="{FF2B5EF4-FFF2-40B4-BE49-F238E27FC236}">
                <a16:creationId xmlns:a16="http://schemas.microsoft.com/office/drawing/2014/main" id="{EB5FFE4E-75EA-41AD-8996-B126F2E8FBCA}"/>
              </a:ext>
            </a:extLst>
          </p:cNvPr>
          <p:cNvGraphicFramePr>
            <a:graphicFrameLocks noGrp="1"/>
          </p:cNvGraphicFramePr>
          <p:nvPr>
            <p:ph idx="1"/>
            <p:extLst>
              <p:ext uri="{D42A27DB-BD31-4B8C-83A1-F6EECF244321}">
                <p14:modId xmlns:p14="http://schemas.microsoft.com/office/powerpoint/2010/main" val="593156557"/>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23475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C7A7AC1D-E5E5-4069-8FB5-47322FCBDEFB}"/>
              </a:ext>
            </a:extLst>
          </p:cNvPr>
          <p:cNvSpPr>
            <a:spLocks noGrp="1"/>
          </p:cNvSpPr>
          <p:nvPr>
            <p:ph type="title"/>
          </p:nvPr>
        </p:nvSpPr>
        <p:spPr>
          <a:xfrm>
            <a:off x="1179226" y="826680"/>
            <a:ext cx="9833548" cy="1325563"/>
          </a:xfrm>
        </p:spPr>
        <p:txBody>
          <a:bodyPr>
            <a:normAutofit/>
          </a:bodyPr>
          <a:lstStyle/>
          <a:p>
            <a:pPr algn="ctr"/>
            <a:r>
              <a:rPr lang="el-GR" sz="2800">
                <a:solidFill>
                  <a:srgbClr val="FFFFFF"/>
                </a:solidFill>
              </a:rPr>
              <a:t>Με πόση βεβαιότητα προβάλλονται οι ισχυρισμοί στο τέλος της προτελευταίας και στην αρχή της τελευταίας παραγράφου; Τεκμηριώστε την απάντηση .</a:t>
            </a:r>
          </a:p>
        </p:txBody>
      </p:sp>
      <p:sp>
        <p:nvSpPr>
          <p:cNvPr id="3" name="Θέση περιεχομένου 2">
            <a:extLst>
              <a:ext uri="{FF2B5EF4-FFF2-40B4-BE49-F238E27FC236}">
                <a16:creationId xmlns:a16="http://schemas.microsoft.com/office/drawing/2014/main" id="{9D9E47C5-071B-42F6-AF54-D59A286C9218}"/>
              </a:ext>
            </a:extLst>
          </p:cNvPr>
          <p:cNvSpPr>
            <a:spLocks noGrp="1"/>
          </p:cNvSpPr>
          <p:nvPr>
            <p:ph idx="1"/>
          </p:nvPr>
        </p:nvSpPr>
        <p:spPr>
          <a:xfrm>
            <a:off x="1179226" y="3092970"/>
            <a:ext cx="9833548" cy="2693976"/>
          </a:xfrm>
        </p:spPr>
        <p:txBody>
          <a:bodyPr>
            <a:normAutofit lnSpcReduction="10000"/>
          </a:bodyPr>
          <a:lstStyle/>
          <a:p>
            <a:pPr algn="just"/>
            <a:r>
              <a:rPr lang="el-GR" dirty="0">
                <a:solidFill>
                  <a:srgbClr val="000000"/>
                </a:solidFill>
              </a:rPr>
              <a:t>Η αρθρογράφος δεν είναι απόλυτα βέβαιη. Χρησιμοποιεί βέβαια οριστική έγκλιση «τρομάζει, έχουν» και αιτιολογική πρόταση «επειδή…» για να δείξει πως είναι βέβαιη, αλλά από την άλλη τα ρήματα γνώμης «έχω την αίσθηση, φαίνεται, νομίζω», όπως και η φράση που δηλώνει δυνατότητα «είναι δυνατόν» και η προϋπόθεση «αν κάποιος τους εξηγούσε» μετριάζουν αυτή τη βεβαιότητα.  </a:t>
            </a:r>
          </a:p>
        </p:txBody>
      </p:sp>
    </p:spTree>
    <p:extLst>
      <p:ext uri="{BB962C8B-B14F-4D97-AF65-F5344CB8AC3E}">
        <p14:creationId xmlns:p14="http://schemas.microsoft.com/office/powerpoint/2010/main" val="4063267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621DBB91-6C19-449A-B80D-0BDA4D548964}"/>
              </a:ext>
            </a:extLst>
          </p:cNvPr>
          <p:cNvSpPr>
            <a:spLocks noGrp="1"/>
          </p:cNvSpPr>
          <p:nvPr>
            <p:ph type="title"/>
          </p:nvPr>
        </p:nvSpPr>
        <p:spPr>
          <a:xfrm>
            <a:off x="640079" y="2053641"/>
            <a:ext cx="3669161" cy="2760098"/>
          </a:xfrm>
        </p:spPr>
        <p:txBody>
          <a:bodyPr>
            <a:normAutofit/>
          </a:bodyPr>
          <a:lstStyle/>
          <a:p>
            <a:r>
              <a:rPr lang="el-GR" sz="3700">
                <a:solidFill>
                  <a:srgbClr val="FFFFFF"/>
                </a:solidFill>
              </a:rPr>
              <a:t>Πώς καταλαβαίνετε τη λέξη “ακολουθούν” στον τίτλο;</a:t>
            </a:r>
          </a:p>
        </p:txBody>
      </p:sp>
      <p:sp>
        <p:nvSpPr>
          <p:cNvPr id="3" name="Θέση περιεχομένου 2">
            <a:extLst>
              <a:ext uri="{FF2B5EF4-FFF2-40B4-BE49-F238E27FC236}">
                <a16:creationId xmlns:a16="http://schemas.microsoft.com/office/drawing/2014/main" id="{C25D7DE0-D588-4539-A456-5E45A68CE664}"/>
              </a:ext>
            </a:extLst>
          </p:cNvPr>
          <p:cNvSpPr>
            <a:spLocks noGrp="1"/>
          </p:cNvSpPr>
          <p:nvPr>
            <p:ph idx="1"/>
          </p:nvPr>
        </p:nvSpPr>
        <p:spPr>
          <a:xfrm>
            <a:off x="6090574" y="801866"/>
            <a:ext cx="5306084" cy="5230634"/>
          </a:xfrm>
        </p:spPr>
        <p:txBody>
          <a:bodyPr anchor="ctr">
            <a:normAutofit/>
          </a:bodyPr>
          <a:lstStyle/>
          <a:p>
            <a:pPr algn="just"/>
            <a:r>
              <a:rPr lang="el-GR" sz="2400" dirty="0">
                <a:solidFill>
                  <a:srgbClr val="000000"/>
                </a:solidFill>
              </a:rPr>
              <a:t>Η λέξη «ακολουθούν» χρησιμοποιείται μεταφορικά για να δηλώσει την επιβίωση των στερεοτύπων. Ο ενεστώτας του ρήματος δείχνει διάρκεια και η οριστική έγκλιση δεν αφήνει περιθώρια αμφισβήτησης. Το νόημα του τίτλου είναι πως δεν μπορεί να αποφύγει τα στερεότυπα όποιος θέλει να γίνει χορευτής.</a:t>
            </a:r>
          </a:p>
        </p:txBody>
      </p:sp>
    </p:spTree>
    <p:extLst>
      <p:ext uri="{BB962C8B-B14F-4D97-AF65-F5344CB8AC3E}">
        <p14:creationId xmlns:p14="http://schemas.microsoft.com/office/powerpoint/2010/main" val="250794309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791</Words>
  <Application>Microsoft Office PowerPoint</Application>
  <PresentationFormat>Ευρεία οθόνη</PresentationFormat>
  <Paragraphs>31</Paragraphs>
  <Slides>11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11</vt:i4>
      </vt:variant>
    </vt:vector>
  </HeadingPairs>
  <TitlesOfParts>
    <vt:vector size="15" baseType="lpstr">
      <vt:lpstr>Arial</vt:lpstr>
      <vt:lpstr>Calibri</vt:lpstr>
      <vt:lpstr>Calibri Light</vt:lpstr>
      <vt:lpstr>Θέμα του Office</vt:lpstr>
      <vt:lpstr>Παραδείγματα απαντήσεων</vt:lpstr>
      <vt:lpstr>Σελίδες 44/45: Τα στερεότυπα ακολουθούν τους σημερινούς Μπίλι Έλιοτ</vt:lpstr>
      <vt:lpstr>Βοηθητικά στοιχεία για την απάντηση στην προηγούμενη ερώτηση</vt:lpstr>
      <vt:lpstr>Ο αρθρογράφος μεταφέρει τις απόψεις της κ. Χαριτάκη άλλοτε σε ευθύ και άλλοτε σε πλάγιο λόγο. Εντοπίστε τα σημεία δείχνοντας ποια είναι σε ευθύ και ποια σε πλάγιο λόγο. Τι εξυπηρετεί η επιλογή του αυτή;</vt:lpstr>
      <vt:lpstr>Σε ποιο σημείο του κειμένου ο αρθρογράφος αναφέρεται στην αντιμετώπιση του φαινομένου – δηλαδή στο πώς πρέπει να αντιμετωπιστεί; Ποιες γλωσσικές του επιλογές το δείχνουν αυτό;</vt:lpstr>
      <vt:lpstr>Ποιος πιστεύετε ότι ήταν ο σκοπός της αρθρογράφου, δηλαδή γιατί έκανε την έρευνα και έγραψε – δημοσίευσε το άρθρο;</vt:lpstr>
      <vt:lpstr>Γιατί χρησιμοποιούνται τα εισαγωγικά στην 2η και την 4η παράγραφο; Ποιο σημείο στίξης θα ήταν προτιμότερο να υπάρχει στο τέλος της πρώτης παραγράφου;</vt:lpstr>
      <vt:lpstr>Με πόση βεβαιότητα προβάλλονται οι ισχυρισμοί στο τέλος της προτελευταίας και στην αρχή της τελευταίας παραγράφου; Τεκμηριώστε την απάντηση .</vt:lpstr>
      <vt:lpstr>Πώς καταλαβαίνετε τη λέξη “ακολουθούν” στον τίτλο;</vt:lpstr>
      <vt:lpstr>Να αναφέρετε συνοπτικά τις απόψεις της κ.Χαριτάκη. (λέξεις 70-80)</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Παραδείγματα απαντήσεων</dc:title>
  <dc:creator>ria papamanoli</dc:creator>
  <cp:lastModifiedBy>ria papamanoli</cp:lastModifiedBy>
  <cp:revision>14</cp:revision>
  <dcterms:created xsi:type="dcterms:W3CDTF">2020-05-03T14:28:35Z</dcterms:created>
  <dcterms:modified xsi:type="dcterms:W3CDTF">2020-05-03T15:20:21Z</dcterms:modified>
</cp:coreProperties>
</file>