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2C8"/>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67" d="100"/>
          <a:sy n="67" d="100"/>
        </p:scale>
        <p:origin x="7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7DFD8E3-9E2F-4F20-B923-F6CD6ACDFD7A}" type="datetimeFigureOut">
              <a:rPr lang="el-GR" smtClean="0"/>
              <a:t>3/5/2022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D9DB97D-0788-4682-ADCA-41B7D28577B7}"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FD8E3-9E2F-4F20-B923-F6CD6ACDFD7A}" type="datetimeFigureOut">
              <a:rPr lang="el-GR" smtClean="0"/>
              <a:t>3/5/2022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DB97D-0788-4682-ADCA-41B7D28577B7}"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857232"/>
            <a:ext cx="7772400" cy="2286015"/>
          </a:xfrm>
          <a:solidFill>
            <a:schemeClr val="accent2">
              <a:lumMod val="40000"/>
              <a:lumOff val="60000"/>
            </a:schemeClr>
          </a:solidFill>
        </p:spPr>
        <p:txBody>
          <a:bodyPr>
            <a:normAutofit/>
          </a:bodyPr>
          <a:lstStyle/>
          <a:p>
            <a:r>
              <a:rPr lang="el-GR" sz="4800" b="1" dirty="0">
                <a:solidFill>
                  <a:srgbClr val="C00000"/>
                </a:solidFill>
                <a:latin typeface="Cambria" pitchFamily="18" charset="0"/>
                <a:ea typeface="Cambria" pitchFamily="18" charset="0"/>
              </a:rPr>
              <a:t>ΕΚΦΟΒΙΣΜΟΣ</a:t>
            </a:r>
            <a:br>
              <a:rPr lang="el-GR" sz="4800" b="1" dirty="0">
                <a:solidFill>
                  <a:srgbClr val="C00000"/>
                </a:solidFill>
                <a:latin typeface="Cambria" pitchFamily="18" charset="0"/>
                <a:ea typeface="Cambria" pitchFamily="18" charset="0"/>
              </a:rPr>
            </a:br>
            <a:endParaRPr lang="el-GR" sz="4800" b="1" dirty="0">
              <a:solidFill>
                <a:srgbClr val="C00000"/>
              </a:solidFill>
              <a:latin typeface="Cambria" pitchFamily="18" charset="0"/>
              <a:ea typeface="Cambria" pitchFamily="18" charset="0"/>
            </a:endParaRPr>
          </a:p>
        </p:txBody>
      </p:sp>
      <p:pic>
        <p:nvPicPr>
          <p:cNvPr id="11266" name="Picture 2" descr="Αντιμετώπιση εκφοβισμού (bullying)"/>
          <p:cNvPicPr>
            <a:picLocks noChangeAspect="1" noChangeArrowheads="1"/>
          </p:cNvPicPr>
          <p:nvPr/>
        </p:nvPicPr>
        <p:blipFill>
          <a:blip r:embed="rId2"/>
          <a:srcRect/>
          <a:stretch>
            <a:fillRect/>
          </a:stretch>
        </p:blipFill>
        <p:spPr bwMode="auto">
          <a:xfrm>
            <a:off x="1714480" y="3286124"/>
            <a:ext cx="5715000" cy="25908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6">
              <a:lumMod val="40000"/>
              <a:lumOff val="60000"/>
            </a:schemeClr>
          </a:solidFill>
        </p:spPr>
        <p:txBody>
          <a:bodyPr/>
          <a:lstStyle/>
          <a:p>
            <a:r>
              <a:rPr lang="el-GR" dirty="0">
                <a:solidFill>
                  <a:srgbClr val="C00000"/>
                </a:solidFill>
              </a:rPr>
              <a:t>Όρος Εκφοβισμού</a:t>
            </a:r>
          </a:p>
        </p:txBody>
      </p:sp>
      <p:sp>
        <p:nvSpPr>
          <p:cNvPr id="3" name="2 - Θέση περιεχομένου"/>
          <p:cNvSpPr>
            <a:spLocks noGrp="1"/>
          </p:cNvSpPr>
          <p:nvPr>
            <p:ph idx="1"/>
          </p:nvPr>
        </p:nvSpPr>
        <p:spPr/>
        <p:txBody>
          <a:bodyPr>
            <a:normAutofit/>
          </a:bodyPr>
          <a:lstStyle/>
          <a:p>
            <a:pPr marL="144000" indent="396000">
              <a:buNone/>
            </a:pPr>
            <a:r>
              <a:rPr lang="el-GR" sz="2800" dirty="0"/>
              <a:t>Ο εκφοβισμός είναι η σωματική ή ψυχολογική κακοποίηση ή μείωση ασθενέστερων ατόμων σε μια ομάδα. Ο εκφοβισμός μπορεί να βρεθεί σε οποιοδήποτε χώρο (όπως στρατό, χώρο εργασίας, διαδικτυακά, </a:t>
            </a:r>
            <a:r>
              <a:rPr lang="el-GR" sz="2800" dirty="0" err="1"/>
              <a:t>κ.α</a:t>
            </a:r>
            <a:r>
              <a:rPr lang="el-GR" sz="2800" dirty="0"/>
              <a:t>) ενώ κυρίως βρίσκεται στο σχολικό περιβάλλον, στη μορφή εκβιασμού ή παρενόχλησης , σωματικής, λεκτικής καθώς και ψυχικής. Το </a:t>
            </a:r>
            <a:r>
              <a:rPr lang="en-US" sz="2800" dirty="0"/>
              <a:t>bullying </a:t>
            </a:r>
            <a:r>
              <a:rPr lang="el-GR" sz="2800" dirty="0"/>
              <a:t>δημιουργεί προβλήματα στην ψυχοσωματική υγεία του ατόμου.</a:t>
            </a: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42852"/>
            <a:ext cx="8229600" cy="1511288"/>
          </a:xfrm>
          <a:solidFill>
            <a:srgbClr val="FCF2C8"/>
          </a:solidFill>
        </p:spPr>
        <p:txBody>
          <a:bodyPr>
            <a:normAutofit/>
          </a:bodyPr>
          <a:lstStyle/>
          <a:p>
            <a:r>
              <a:rPr lang="el-GR" sz="4000" dirty="0">
                <a:solidFill>
                  <a:srgbClr val="C00000"/>
                </a:solidFill>
              </a:rPr>
              <a:t>Αιτίες ώθησης εκφοβισμού στο σχολικό περιβάλλον</a:t>
            </a:r>
          </a:p>
        </p:txBody>
      </p:sp>
      <p:sp>
        <p:nvSpPr>
          <p:cNvPr id="3" name="2 - Θέση περιεχομένου"/>
          <p:cNvSpPr>
            <a:spLocks noGrp="1"/>
          </p:cNvSpPr>
          <p:nvPr>
            <p:ph idx="1"/>
          </p:nvPr>
        </p:nvSpPr>
        <p:spPr/>
        <p:txBody>
          <a:bodyPr>
            <a:normAutofit fontScale="92500" lnSpcReduction="10000"/>
          </a:bodyPr>
          <a:lstStyle/>
          <a:p>
            <a:pPr marL="144000" indent="504000">
              <a:buNone/>
            </a:pPr>
            <a:r>
              <a:rPr lang="el-GR" dirty="0"/>
              <a:t>Για ένα άτομο (ή πολλά) να γίνουν </a:t>
            </a:r>
            <a:r>
              <a:rPr lang="el-GR" dirty="0" err="1"/>
              <a:t>εκφοβιστές</a:t>
            </a:r>
            <a:r>
              <a:rPr lang="el-GR" dirty="0"/>
              <a:t> , πρέπει να έχουν προηγηθεί προβλήματα από την οικογένεια, ή το χώρο δίπλα του ατόμου που υποστηρίζουν τη σωματική ή ψυχολογική βία. Μπορεί επίσης το άτομο να υποφέρει με ψυχοσωματικά προβλήματα, ή να υπάρχει έλλειψη αυτοεκτίμησης και να αντανακλάται προς τους άλλους με άσχημο τρόπο. Το άτομο βρίσκει ανθρώπους με κλειστούς χαρακτήρες ή  διαφορές προς τη καταγωγή, εμφάνιση κτλ.</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3">
              <a:lumMod val="40000"/>
              <a:lumOff val="60000"/>
            </a:schemeClr>
          </a:solidFill>
        </p:spPr>
        <p:txBody>
          <a:bodyPr/>
          <a:lstStyle/>
          <a:p>
            <a:r>
              <a:rPr lang="el-GR" dirty="0">
                <a:solidFill>
                  <a:srgbClr val="C00000"/>
                </a:solidFill>
              </a:rPr>
              <a:t>Τα άτομα που εκφοβίζονται </a:t>
            </a:r>
          </a:p>
        </p:txBody>
      </p:sp>
      <p:sp>
        <p:nvSpPr>
          <p:cNvPr id="3" name="2 - Θέση περιεχομένου"/>
          <p:cNvSpPr>
            <a:spLocks noGrp="1"/>
          </p:cNvSpPr>
          <p:nvPr>
            <p:ph idx="1"/>
          </p:nvPr>
        </p:nvSpPr>
        <p:spPr/>
        <p:txBody>
          <a:bodyPr>
            <a:normAutofit fontScale="92500" lnSpcReduction="20000"/>
          </a:bodyPr>
          <a:lstStyle/>
          <a:p>
            <a:pPr marL="144000" indent="504000">
              <a:buNone/>
            </a:pPr>
            <a:r>
              <a:rPr lang="el-GR" dirty="0"/>
              <a:t>Δυστυχώς ο εκφοβισμός στα σχολεία είναι ένα συνηθισμένο συμβάν με τα άτομα που εκφοβίζονται να δυσκολεύονται να αναφέρουν την κατάσταση λόγω της κακοποίησης. Τα παιδιά που εκφοβίζονται υποφέρουν και στη συνέχεια της ζωής τους με προβλήματα. Όμως ευτυχώς μπορούν να λυθούν. Αν ένας άνθρωπος εκφοβίζεται κατά οποιοδήποτε τρόπο, το καλύτερο που θα μπορεί να κάνει είναι να το αναφέρει σε κάποιον που θα μπορεί να τον βοηθήσει. Αυτό μπορεί να είναι ένα μέλος της οικογένειας, φίλος ή δάσκαλος.  </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normAutofit fontScale="90000"/>
          </a:bodyPr>
          <a:lstStyle/>
          <a:p>
            <a:r>
              <a:rPr lang="el-GR" dirty="0">
                <a:solidFill>
                  <a:srgbClr val="C00000"/>
                </a:solidFill>
              </a:rPr>
              <a:t>Ο εκφοβισμός είναι σοβαρός και θα πρέπει να σταματήσει</a:t>
            </a:r>
          </a:p>
        </p:txBody>
      </p:sp>
      <p:sp>
        <p:nvSpPr>
          <p:cNvPr id="3" name="2 - Θέση περιεχομένου"/>
          <p:cNvSpPr>
            <a:spLocks noGrp="1"/>
          </p:cNvSpPr>
          <p:nvPr>
            <p:ph idx="1"/>
          </p:nvPr>
        </p:nvSpPr>
        <p:spPr/>
        <p:txBody>
          <a:bodyPr/>
          <a:lstStyle/>
          <a:p>
            <a:pPr marL="144000" indent="504000">
              <a:buNone/>
            </a:pPr>
            <a:r>
              <a:rPr lang="el-GR" dirty="0"/>
              <a:t>Το </a:t>
            </a:r>
            <a:r>
              <a:rPr lang="en-US" dirty="0"/>
              <a:t>bullying</a:t>
            </a:r>
            <a:r>
              <a:rPr lang="el-GR" dirty="0"/>
              <a:t>, σε οποιαδήποτε μορφή, θα πρέπει να εξαλειφθεί. Αυτό θα μπορούσε να γίνει μέσω ενημέρωσης  των ανθρώπων ή να ληφθούν περισσότερα μέτρα και να υπάρχει παρακολούθηση προς τους </a:t>
            </a:r>
            <a:r>
              <a:rPr lang="el-GR" dirty="0" err="1"/>
              <a:t>εκφοβιστές</a:t>
            </a:r>
            <a:r>
              <a:rPr lang="el-GR" dirty="0"/>
              <a:t> ή τα άτομα που εκφοβίζονται. </a:t>
            </a: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40000"/>
              <a:lumOff val="60000"/>
            </a:schemeClr>
          </a:solidFill>
        </p:spPr>
        <p:txBody>
          <a:bodyPr>
            <a:normAutofit/>
          </a:bodyPr>
          <a:lstStyle/>
          <a:p>
            <a:r>
              <a:rPr lang="el-GR" sz="3600" dirty="0">
                <a:solidFill>
                  <a:schemeClr val="accent4">
                    <a:lumMod val="50000"/>
                  </a:schemeClr>
                </a:solidFill>
              </a:rPr>
              <a:t>Ευχαριστώ για το χρόνο σας </a:t>
            </a:r>
          </a:p>
        </p:txBody>
      </p:sp>
      <p:sp>
        <p:nvSpPr>
          <p:cNvPr id="3" name="2 - Θέση περιεχομένου"/>
          <p:cNvSpPr>
            <a:spLocks noGrp="1"/>
          </p:cNvSpPr>
          <p:nvPr>
            <p:ph idx="1"/>
          </p:nvPr>
        </p:nvSpPr>
        <p:spPr/>
        <p:txBody>
          <a:bodyPr>
            <a:normAutofit/>
          </a:bodyPr>
          <a:lstStyle/>
          <a:p>
            <a:pPr>
              <a:buNone/>
            </a:pPr>
            <a:r>
              <a:rPr lang="el-GR" sz="2400" dirty="0">
                <a:solidFill>
                  <a:schemeClr val="accent2">
                    <a:lumMod val="50000"/>
                  </a:schemeClr>
                </a:solidFill>
              </a:rPr>
              <a:t>Ναυσικά Δ. </a:t>
            </a:r>
            <a:r>
              <a:rPr lang="el-GR" sz="2400" dirty="0" err="1">
                <a:solidFill>
                  <a:schemeClr val="accent2">
                    <a:lumMod val="50000"/>
                  </a:schemeClr>
                </a:solidFill>
              </a:rPr>
              <a:t>Κατσούλη</a:t>
            </a:r>
            <a:r>
              <a:rPr lang="el-GR" sz="2400" dirty="0">
                <a:solidFill>
                  <a:schemeClr val="accent2">
                    <a:lumMod val="50000"/>
                  </a:schemeClr>
                </a:solidFill>
              </a:rPr>
              <a:t> </a:t>
            </a:r>
          </a:p>
        </p:txBody>
      </p:sp>
      <p:sp>
        <p:nvSpPr>
          <p:cNvPr id="4" name="3 - Καρδιά"/>
          <p:cNvSpPr/>
          <p:nvPr/>
        </p:nvSpPr>
        <p:spPr>
          <a:xfrm>
            <a:off x="3357554" y="1785926"/>
            <a:ext cx="285752" cy="21431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solidFill>
                <a:srgbClr val="FF0000"/>
              </a:solidFill>
            </a:endParaRPr>
          </a:p>
        </p:txBody>
      </p:sp>
    </p:spTree>
  </p:cSld>
  <p:clrMapOvr>
    <a:masterClrMapping/>
  </p:clrMapOvr>
  <p:transition>
    <p:fade/>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298</Words>
  <Application>Microsoft Office PowerPoint</Application>
  <PresentationFormat>On-screen Show (4:3)</PresentationFormat>
  <Paragraphs>11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Cambria</vt:lpstr>
      <vt:lpstr>Θέμα του Office</vt:lpstr>
      <vt:lpstr>ΕΚΦΟΒΙΣΜΟΣ </vt:lpstr>
      <vt:lpstr>Όρος Εκφοβισμού</vt:lpstr>
      <vt:lpstr>Αιτίες ώθησης εκφοβισμού στο σχολικό περιβάλλον</vt:lpstr>
      <vt:lpstr>Τα άτομα που εκφοβίζονται </vt:lpstr>
      <vt:lpstr>Ο εκφοβισμός είναι σοβαρός και θα πρέπει να σταματήσει</vt:lpstr>
      <vt:lpstr>Ευχαριστώ για το χρόνο σας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ΕΚΦΟΒΙΣΜΟΣ</dc:title>
  <dc:creator>user</dc:creator>
  <cp:lastModifiedBy>Paris</cp:lastModifiedBy>
  <cp:revision>12</cp:revision>
  <dcterms:created xsi:type="dcterms:W3CDTF">2022-03-27T19:46:48Z</dcterms:created>
  <dcterms:modified xsi:type="dcterms:W3CDTF">2022-05-03T15:47:10Z</dcterms:modified>
</cp:coreProperties>
</file>