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8" r:id="rId2"/>
    <p:sldId id="258" r:id="rId3"/>
    <p:sldId id="259" r:id="rId4"/>
    <p:sldId id="260" r:id="rId5"/>
    <p:sldId id="261" r:id="rId6"/>
    <p:sldId id="271" r:id="rId7"/>
    <p:sldId id="262" r:id="rId8"/>
    <p:sldId id="272" r:id="rId9"/>
    <p:sldId id="263" r:id="rId10"/>
    <p:sldId id="273" r:id="rId11"/>
    <p:sldId id="264" r:id="rId12"/>
    <p:sldId id="265" r:id="rId13"/>
    <p:sldId id="269" r:id="rId14"/>
    <p:sldId id="266" r:id="rId15"/>
    <p:sldId id="274" r:id="rId16"/>
    <p:sldId id="270" r:id="rId17"/>
    <p:sldId id="267" r:id="rId18"/>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1" d="100"/>
          <a:sy n="71" d="100"/>
        </p:scale>
        <p:origin x="61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07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3206797-9942-4A88-8E6E-C73D6EE5D9D8}" type="datetime1">
              <a:rPr lang="el-GR" smtClean="0"/>
              <a:t>26/5/2022</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3FFE7F-C917-439A-8026-3D301EB5CC28}" type="slidenum">
              <a:rPr lang="el-GR" smtClean="0"/>
              <a:t>‹#›</a:t>
            </a:fld>
            <a:endParaRPr lang="el-GR"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290FBB0-9B61-4C40-A309-51B7B7A8F8D1}" type="datetime1">
              <a:rPr lang="el-GR" smtClean="0"/>
              <a:t>26/5/2022</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C0B30D-C07A-425B-A90C-BA7BEB191079}" type="slidenum">
              <a:rPr lang="el-GR" smtClean="0"/>
              <a:t>‹#›</a:t>
            </a:fld>
            <a:endParaRPr lang="el-GR"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1</a:t>
            </a:fld>
            <a:endParaRPr lang="el-GR" dirty="0"/>
          </a:p>
        </p:txBody>
      </p:sp>
    </p:spTree>
    <p:extLst>
      <p:ext uri="{BB962C8B-B14F-4D97-AF65-F5344CB8AC3E}">
        <p14:creationId xmlns:p14="http://schemas.microsoft.com/office/powerpoint/2010/main" val="301056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el-GR"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195140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14</a:t>
            </a:fld>
            <a:endParaRPr lang="el-GR" dirty="0"/>
          </a:p>
        </p:txBody>
      </p:sp>
    </p:spTree>
    <p:extLst>
      <p:ext uri="{BB962C8B-B14F-4D97-AF65-F5344CB8AC3E}">
        <p14:creationId xmlns:p14="http://schemas.microsoft.com/office/powerpoint/2010/main" val="161628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el-GR"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173486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17</a:t>
            </a:fld>
            <a:endParaRPr lang="el-GR" dirty="0"/>
          </a:p>
        </p:txBody>
      </p:sp>
    </p:spTree>
    <p:extLst>
      <p:ext uri="{BB962C8B-B14F-4D97-AF65-F5344CB8AC3E}">
        <p14:creationId xmlns:p14="http://schemas.microsoft.com/office/powerpoint/2010/main" val="212940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2</a:t>
            </a:fld>
            <a:endParaRPr lang="el-GR" dirty="0"/>
          </a:p>
        </p:txBody>
      </p:sp>
    </p:spTree>
    <p:extLst>
      <p:ext uri="{BB962C8B-B14F-4D97-AF65-F5344CB8AC3E}">
        <p14:creationId xmlns:p14="http://schemas.microsoft.com/office/powerpoint/2010/main" val="288989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3</a:t>
            </a:fld>
            <a:endParaRPr lang="el-GR" dirty="0"/>
          </a:p>
        </p:txBody>
      </p:sp>
    </p:spTree>
    <p:extLst>
      <p:ext uri="{BB962C8B-B14F-4D97-AF65-F5344CB8AC3E}">
        <p14:creationId xmlns:p14="http://schemas.microsoft.com/office/powerpoint/2010/main" val="386880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4</a:t>
            </a:fld>
            <a:endParaRPr lang="el-GR" dirty="0"/>
          </a:p>
        </p:txBody>
      </p:sp>
    </p:spTree>
    <p:extLst>
      <p:ext uri="{BB962C8B-B14F-4D97-AF65-F5344CB8AC3E}">
        <p14:creationId xmlns:p14="http://schemas.microsoft.com/office/powerpoint/2010/main" val="107680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5</a:t>
            </a:fld>
            <a:endParaRPr lang="el-GR" dirty="0"/>
          </a:p>
        </p:txBody>
      </p:sp>
    </p:spTree>
    <p:extLst>
      <p:ext uri="{BB962C8B-B14F-4D97-AF65-F5344CB8AC3E}">
        <p14:creationId xmlns:p14="http://schemas.microsoft.com/office/powerpoint/2010/main" val="26450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7</a:t>
            </a:fld>
            <a:endParaRPr lang="el-GR" dirty="0"/>
          </a:p>
        </p:txBody>
      </p:sp>
    </p:spTree>
    <p:extLst>
      <p:ext uri="{BB962C8B-B14F-4D97-AF65-F5344CB8AC3E}">
        <p14:creationId xmlns:p14="http://schemas.microsoft.com/office/powerpoint/2010/main" val="42189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9</a:t>
            </a:fld>
            <a:endParaRPr lang="el-GR" dirty="0"/>
          </a:p>
        </p:txBody>
      </p:sp>
    </p:spTree>
    <p:extLst>
      <p:ext uri="{BB962C8B-B14F-4D97-AF65-F5344CB8AC3E}">
        <p14:creationId xmlns:p14="http://schemas.microsoft.com/office/powerpoint/2010/main" val="227949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11</a:t>
            </a:fld>
            <a:endParaRPr lang="el-GR" dirty="0"/>
          </a:p>
        </p:txBody>
      </p:sp>
    </p:spTree>
    <p:extLst>
      <p:ext uri="{BB962C8B-B14F-4D97-AF65-F5344CB8AC3E}">
        <p14:creationId xmlns:p14="http://schemas.microsoft.com/office/powerpoint/2010/main" val="403245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4EC0B30D-C07A-425B-A90C-BA7BEB191079}" type="slidenum">
              <a:rPr lang="el-GR" smtClean="0"/>
              <a:t>12</a:t>
            </a:fld>
            <a:endParaRPr lang="el-GR" dirty="0"/>
          </a:p>
        </p:txBody>
      </p:sp>
    </p:spTree>
    <p:extLst>
      <p:ext uri="{BB962C8B-B14F-4D97-AF65-F5344CB8AC3E}">
        <p14:creationId xmlns:p14="http://schemas.microsoft.com/office/powerpoint/2010/main" val="56317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6800" y="4245434"/>
            <a:ext cx="8686800" cy="1464906"/>
          </a:xfrm>
        </p:spPr>
        <p:txBody>
          <a:bodyPr rtlCol="0" anchor="b">
            <a:normAutofit/>
          </a:bodyPr>
          <a:lstStyle>
            <a:lvl1pPr algn="l" rtl="0">
              <a:lnSpc>
                <a:spcPct val="80000"/>
              </a:lnSpc>
              <a:defRPr sz="4800">
                <a:solidFill>
                  <a:schemeClr val="bg1"/>
                </a:solidFill>
                <a:effectLst>
                  <a:outerShdw blurRad="63500" algn="ctr" rotWithShape="0">
                    <a:prstClr val="black">
                      <a:alpha val="40000"/>
                    </a:prstClr>
                  </a:outerShdw>
                </a:effectLst>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F4A4B9C3-F5E0-40F7-B9DD-265B8072CCEC}" type="datetime1">
              <a:rPr lang="el-GR" smtClean="0"/>
              <a:t>26/5/2022</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296400" y="457200"/>
            <a:ext cx="1828800" cy="5719762"/>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066800" y="457200"/>
            <a:ext cx="7955280" cy="5719762"/>
          </a:xfrm>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151F311A-A732-42E5-955E-F48B61112A58}" type="datetime1">
              <a:rPr lang="el-GR" smtClean="0"/>
              <a:t>26/5/2022</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457518"/>
            <a:ext cx="10058400" cy="1188720"/>
          </a:xfrm>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CBC8A942-AE20-42C1-85FC-968013DDBC9A}" type="datetime1">
              <a:rPr lang="el-GR" smtClean="0"/>
              <a:t>26/5/2022</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4242816"/>
            <a:ext cx="8686800" cy="1463040"/>
          </a:xfrm>
        </p:spPr>
        <p:txBody>
          <a:bodyPr rtlCol="0" anchor="b">
            <a:normAutofit/>
          </a:bodyPr>
          <a:lstStyle>
            <a:lvl1pPr rtl="0">
              <a:defRPr sz="480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672EFFFB-D3C7-4074-B74F-3218FB650C33}" type="datetime1">
              <a:rPr lang="el-GR" smtClean="0"/>
              <a:t>26/5/2022</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0668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Σύμβολο κράτησης θέσης περιεχομένου 3"/>
          <p:cNvSpPr>
            <a:spLocks noGrp="1"/>
          </p:cNvSpPr>
          <p:nvPr>
            <p:ph sz="half" idx="2"/>
          </p:nvPr>
        </p:nvSpPr>
        <p:spPr>
          <a:xfrm>
            <a:off x="10668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3246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3246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p>
            <a:pPr rtl="0"/>
            <a:fld id="{D9B330C7-CB3F-401C-B71A-8E167A12332D}" type="datetime1">
              <a:rPr lang="el-GR" smtClean="0"/>
              <a:t>26/5/2022</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p>
            <a:pPr rtl="0"/>
            <a:fld id="{223AE1EB-095B-4072-989F-266048ECAF72}" type="datetime1">
              <a:rPr lang="el-GR" smtClean="0"/>
              <a:t>26/5/2022</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p>
            <a:pPr rtl="0"/>
            <a:fld id="{3966C05C-45D1-40F9-B1E6-67375571A690}" type="datetime1">
              <a:rPr lang="el-GR" smtClean="0"/>
              <a:t>26/5/2022</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842760" y="3090672"/>
            <a:ext cx="4663440" cy="1828800"/>
          </a:xfrm>
        </p:spPr>
        <p:txBody>
          <a:bodyPr rtlCol="0" anchor="b">
            <a:normAutofit/>
          </a:bodyPr>
          <a:lstStyle>
            <a:lvl1pPr rtl="0">
              <a:defRPr sz="360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685799" y="457200"/>
            <a:ext cx="5410201" cy="57150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p>
            <a:pPr rtl="0"/>
            <a:fld id="{A8F2F0DE-5E3E-4C98-8665-BA0ED2D015BF}" type="datetime1">
              <a:rPr lang="el-GR" smtClean="0"/>
              <a:t>26/5/2022</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E31375A4-56A4-47D6-9801-1991572033F7}" type="slidenum">
              <a:rPr lang="el-GR" smtClean="0"/>
              <a:t>‹#›</a:t>
            </a:fld>
            <a:endParaRPr lang="el-GR"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842760" y="3093099"/>
            <a:ext cx="4663440" cy="1828800"/>
          </a:xfrm>
        </p:spPr>
        <p:txBody>
          <a:bodyPr rtlCol="0" anchor="b">
            <a:normAutofit/>
          </a:bodyPr>
          <a:lstStyle>
            <a:lvl1pPr rtl="0">
              <a:defRPr sz="3600"/>
            </a:lvl1pPr>
          </a:lstStyle>
          <a:p>
            <a:pPr rtl="0"/>
            <a:r>
              <a:rPr lang="el-GR"/>
              <a:t>Κάντε κλικ για να επεξεργαστείτε τον τίτλο υποδείγματος</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Σύμβολο κράτησης θέσης ημερομηνίας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fld id="{BE909024-BF85-4393-AC80-5D5216D8D41B}" type="datetime1">
              <a:rPr lang="el-GR" smtClean="0"/>
              <a:t>26/5/2022</a:t>
            </a:fld>
            <a:endParaRPr lang="el-GR" dirty="0"/>
          </a:p>
        </p:txBody>
      </p:sp>
      <p:sp>
        <p:nvSpPr>
          <p:cNvPr id="5" name="Σύμβολο κράτησης θέσης υποσέλιδου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el-GR" smtClean="0"/>
              <a:pPr/>
              <a:t>‹#›</a:t>
            </a:fld>
            <a:endParaRPr lang="el-G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NhIaPWvW07o" TargetMode="External"/><Relationship Id="rId2" Type="http://schemas.openxmlformats.org/officeDocument/2006/relationships/hyperlink" Target="https://youtu.be/3J28WQVdVts"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t>Δ’ ΘΕΜΑΤΙΚΗ ΕΝΟΤΗΤΑ</a:t>
            </a:r>
          </a:p>
        </p:txBody>
      </p:sp>
      <p:sp>
        <p:nvSpPr>
          <p:cNvPr id="3" name="Υπότιτλος 2"/>
          <p:cNvSpPr>
            <a:spLocks noGrp="1"/>
          </p:cNvSpPr>
          <p:nvPr>
            <p:ph type="subTitle" idx="1"/>
          </p:nvPr>
        </p:nvSpPr>
        <p:spPr>
          <a:xfrm>
            <a:off x="1255059" y="5710340"/>
            <a:ext cx="8686800" cy="440405"/>
          </a:xfrm>
        </p:spPr>
        <p:txBody>
          <a:bodyPr rtlCol="0">
            <a:noAutofit/>
          </a:bodyPr>
          <a:lstStyle/>
          <a:p>
            <a:pPr rtl="0"/>
            <a:r>
              <a:rPr lang="el-GR" sz="3600" dirty="0">
                <a:latin typeface="+mj-lt"/>
              </a:rPr>
              <a:t>Ο σεβασμός του «άλλου»</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FBE52-6B43-B467-C4FC-E381CE15059F}"/>
              </a:ext>
            </a:extLst>
          </p:cNvPr>
          <p:cNvSpPr>
            <a:spLocks noGrp="1"/>
          </p:cNvSpPr>
          <p:nvPr>
            <p:ph type="title"/>
          </p:nvPr>
        </p:nvSpPr>
        <p:spPr>
          <a:xfrm>
            <a:off x="815116" y="-439430"/>
            <a:ext cx="10058400" cy="1188720"/>
          </a:xfrm>
        </p:spPr>
        <p:txBody>
          <a:bodyPr/>
          <a:lstStyle/>
          <a:p>
            <a:pPr algn="ctr"/>
            <a:r>
              <a:rPr lang="el-GR" dirty="0"/>
              <a:t>Ομοιότητες και διαφορές των ανθρώπων</a:t>
            </a:r>
          </a:p>
        </p:txBody>
      </p:sp>
      <p:sp>
        <p:nvSpPr>
          <p:cNvPr id="3" name="Θέση περιεχομένου 2">
            <a:extLst>
              <a:ext uri="{FF2B5EF4-FFF2-40B4-BE49-F238E27FC236}">
                <a16:creationId xmlns:a16="http://schemas.microsoft.com/office/drawing/2014/main" id="{60FB8F90-577C-D6E0-6F25-595DAF5DD930}"/>
              </a:ext>
            </a:extLst>
          </p:cNvPr>
          <p:cNvSpPr>
            <a:spLocks noGrp="1"/>
          </p:cNvSpPr>
          <p:nvPr>
            <p:ph idx="1"/>
          </p:nvPr>
        </p:nvSpPr>
        <p:spPr>
          <a:xfrm>
            <a:off x="1066800" y="941294"/>
            <a:ext cx="10058400" cy="1448249"/>
          </a:xfrm>
        </p:spPr>
        <p:txBody>
          <a:bodyPr/>
          <a:lstStyle/>
          <a:p>
            <a:pPr marL="0" indent="0">
              <a:buNone/>
            </a:pPr>
            <a:r>
              <a:rPr lang="en-US" sz="2800" dirty="0">
                <a:latin typeface="+mj-lt"/>
              </a:rPr>
              <a:t>TPS: Think, Pair, Share </a:t>
            </a:r>
            <a:r>
              <a:rPr lang="el-GR" sz="2800" dirty="0">
                <a:latin typeface="+mj-lt"/>
              </a:rPr>
              <a:t>    </a:t>
            </a:r>
            <a:endParaRPr lang="en-US" sz="2800" dirty="0">
              <a:latin typeface="+mj-lt"/>
            </a:endParaRPr>
          </a:p>
          <a:p>
            <a:pPr marL="0" indent="0">
              <a:buNone/>
            </a:pPr>
            <a:r>
              <a:rPr lang="el-GR" dirty="0"/>
              <a:t>Με αφετηρία το ποίημα του Νίκου Εγγονόπουλου να συντάξετε δύο στήλες (με τις ομοιότητες και τις διαφορές των ανθρώπων)    </a:t>
            </a:r>
          </a:p>
        </p:txBody>
      </p:sp>
      <p:sp>
        <p:nvSpPr>
          <p:cNvPr id="4" name="Βέλος: Δεξιό 3">
            <a:extLst>
              <a:ext uri="{FF2B5EF4-FFF2-40B4-BE49-F238E27FC236}">
                <a16:creationId xmlns:a16="http://schemas.microsoft.com/office/drawing/2014/main" id="{F9EFD185-3203-AEC3-BD36-CDC260F27753}"/>
              </a:ext>
            </a:extLst>
          </p:cNvPr>
          <p:cNvSpPr/>
          <p:nvPr/>
        </p:nvSpPr>
        <p:spPr>
          <a:xfrm>
            <a:off x="336175" y="1313557"/>
            <a:ext cx="480060" cy="4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DD5EDB03-374F-9B76-874A-AE1C1ACE2223}"/>
              </a:ext>
            </a:extLst>
          </p:cNvPr>
          <p:cNvSpPr txBox="1"/>
          <p:nvPr/>
        </p:nvSpPr>
        <p:spPr>
          <a:xfrm>
            <a:off x="336175" y="2581547"/>
            <a:ext cx="11739955" cy="416524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Αλήθεια –των αδυνάτων αδύνατο–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 ποτές δεν </a:t>
            </a:r>
            <a:r>
              <a:rPr lang="el-GR" sz="2400" dirty="0" err="1"/>
              <a:t>εκατάφερα</a:t>
            </a:r>
            <a:r>
              <a:rPr lang="el-GR" sz="2400" dirty="0"/>
              <a:t> να καταλάβω</a:t>
            </a: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αυτά τα όντα που δεν βλέπουνε</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το τερατώδες κοινό γνώρισμα τ’ ανθρώπου</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 –το εφήμερο της παράλογης ζωής του–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κι ανακαλύπτουνε διαφορές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–γιομάτοι μίσος– διαφορές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t>σε χρώμα δέρματος, φυλή, θρησκεία.</a:t>
            </a:r>
            <a:endParaRPr lang="en-US" sz="2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979BFC7E-D1D4-AA25-7C41-C0CD1F28337F}"/>
              </a:ext>
            </a:extLst>
          </p:cNvPr>
          <p:cNvSpPr txBox="1"/>
          <p:nvPr/>
        </p:nvSpPr>
        <p:spPr>
          <a:xfrm>
            <a:off x="6925236" y="5188301"/>
            <a:ext cx="3289375" cy="1456809"/>
          </a:xfrm>
          <a:prstGeom prst="rect">
            <a:avLst/>
          </a:prstGeom>
          <a:noFill/>
        </p:spPr>
        <p:txBody>
          <a:bodyPr wrap="square" rtlCol="0">
            <a:spAutoFit/>
          </a:bodyPr>
          <a:lstStyle/>
          <a:p>
            <a:pPr>
              <a:lnSpc>
                <a:spcPct val="90000"/>
              </a:lnSpc>
              <a:spcBef>
                <a:spcPts val="1000"/>
              </a:spcBef>
              <a:defRPr/>
            </a:pPr>
            <a:r>
              <a:rPr lang="el-GR" sz="2000" dirty="0"/>
              <a:t>Νίκος Εγγονόπουλος, </a:t>
            </a:r>
          </a:p>
          <a:p>
            <a:pPr>
              <a:lnSpc>
                <a:spcPct val="90000"/>
              </a:lnSpc>
              <a:spcBef>
                <a:spcPts val="1000"/>
              </a:spcBef>
              <a:defRPr/>
            </a:pPr>
            <a:r>
              <a:rPr lang="el-GR" sz="2000" dirty="0"/>
              <a:t>Στην κοιλάδα</a:t>
            </a:r>
            <a:endParaRPr lang="en-US" sz="2000" dirty="0"/>
          </a:p>
          <a:p>
            <a:pPr>
              <a:lnSpc>
                <a:spcPct val="90000"/>
              </a:lnSpc>
              <a:spcBef>
                <a:spcPts val="1000"/>
              </a:spcBef>
              <a:defRPr/>
            </a:pPr>
            <a:r>
              <a:rPr lang="el-GR" sz="2000" dirty="0"/>
              <a:t>με τους ροδώνες</a:t>
            </a:r>
          </a:p>
          <a:p>
            <a:endParaRPr lang="el-GR" dirty="0"/>
          </a:p>
        </p:txBody>
      </p:sp>
    </p:spTree>
    <p:extLst>
      <p:ext uri="{BB962C8B-B14F-4D97-AF65-F5344CB8AC3E}">
        <p14:creationId xmlns:p14="http://schemas.microsoft.com/office/powerpoint/2010/main" val="395380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7) </a:t>
            </a:r>
            <a:r>
              <a:rPr lang="en-US" dirty="0"/>
              <a:t>Think, Pair, Share</a:t>
            </a:r>
            <a:endParaRPr lang="el-GR" dirty="0"/>
          </a:p>
        </p:txBody>
      </p:sp>
      <p:sp>
        <p:nvSpPr>
          <p:cNvPr id="3" name="TextBox 2">
            <a:extLst>
              <a:ext uri="{FF2B5EF4-FFF2-40B4-BE49-F238E27FC236}">
                <a16:creationId xmlns:a16="http://schemas.microsoft.com/office/drawing/2014/main" id="{56147FC0-4D65-986B-417B-810CC09DB678}"/>
              </a:ext>
            </a:extLst>
          </p:cNvPr>
          <p:cNvSpPr txBox="1"/>
          <p:nvPr/>
        </p:nvSpPr>
        <p:spPr>
          <a:xfrm>
            <a:off x="2034540" y="2247662"/>
            <a:ext cx="1611630" cy="369332"/>
          </a:xfrm>
          <a:prstGeom prst="rect">
            <a:avLst/>
          </a:prstGeom>
          <a:noFill/>
        </p:spPr>
        <p:txBody>
          <a:bodyPr wrap="square" rtlCol="0">
            <a:spAutoFit/>
          </a:bodyPr>
          <a:lstStyle/>
          <a:p>
            <a:r>
              <a:rPr lang="el-GR" dirty="0"/>
              <a:t>ΟΜΟΙΟΤΗΤΕΣ</a:t>
            </a:r>
          </a:p>
        </p:txBody>
      </p:sp>
      <p:sp>
        <p:nvSpPr>
          <p:cNvPr id="4" name="TextBox 3">
            <a:extLst>
              <a:ext uri="{FF2B5EF4-FFF2-40B4-BE49-F238E27FC236}">
                <a16:creationId xmlns:a16="http://schemas.microsoft.com/office/drawing/2014/main" id="{E61A6900-D48C-FB52-B183-5D68FFB9959B}"/>
              </a:ext>
            </a:extLst>
          </p:cNvPr>
          <p:cNvSpPr txBox="1"/>
          <p:nvPr/>
        </p:nvSpPr>
        <p:spPr>
          <a:xfrm>
            <a:off x="6690360" y="2247662"/>
            <a:ext cx="1611630" cy="369332"/>
          </a:xfrm>
          <a:prstGeom prst="rect">
            <a:avLst/>
          </a:prstGeom>
          <a:noFill/>
        </p:spPr>
        <p:txBody>
          <a:bodyPr wrap="square" rtlCol="0">
            <a:spAutoFit/>
          </a:bodyPr>
          <a:lstStyle/>
          <a:p>
            <a:r>
              <a:rPr lang="el-GR" dirty="0"/>
              <a:t>ΔΙΑΦΟΡΕΣ</a:t>
            </a:r>
          </a:p>
        </p:txBody>
      </p:sp>
      <p:cxnSp>
        <p:nvCxnSpPr>
          <p:cNvPr id="6" name="Ευθεία γραμμή σύνδεσης 5">
            <a:extLst>
              <a:ext uri="{FF2B5EF4-FFF2-40B4-BE49-F238E27FC236}">
                <a16:creationId xmlns:a16="http://schemas.microsoft.com/office/drawing/2014/main" id="{3CFFD84A-CF98-2BE6-B71C-D65CBE3AE156}"/>
              </a:ext>
            </a:extLst>
          </p:cNvPr>
          <p:cNvCxnSpPr>
            <a:cxnSpLocks/>
          </p:cNvCxnSpPr>
          <p:nvPr/>
        </p:nvCxnSpPr>
        <p:spPr>
          <a:xfrm>
            <a:off x="5246370" y="2171700"/>
            <a:ext cx="0" cy="2777490"/>
          </a:xfrm>
          <a:prstGeom prst="line">
            <a:avLst/>
          </a:prstGeom>
        </p:spPr>
        <p:style>
          <a:lnRef idx="1">
            <a:schemeClr val="accent1"/>
          </a:lnRef>
          <a:fillRef idx="0">
            <a:schemeClr val="accent1"/>
          </a:fillRef>
          <a:effectRef idx="0">
            <a:schemeClr val="accent1"/>
          </a:effectRef>
          <a:fontRef idx="minor">
            <a:schemeClr val="tx1"/>
          </a:fontRef>
        </p:style>
      </p:cxnSp>
      <p:sp>
        <p:nvSpPr>
          <p:cNvPr id="7" name="Ορθογώνιο 6">
            <a:extLst>
              <a:ext uri="{FF2B5EF4-FFF2-40B4-BE49-F238E27FC236}">
                <a16:creationId xmlns:a16="http://schemas.microsoft.com/office/drawing/2014/main" id="{8F97B349-2181-B43E-EDA8-D165CCBD65F4}"/>
              </a:ext>
            </a:extLst>
          </p:cNvPr>
          <p:cNvSpPr/>
          <p:nvPr/>
        </p:nvSpPr>
        <p:spPr>
          <a:xfrm>
            <a:off x="2034540" y="2247662"/>
            <a:ext cx="1611630" cy="3693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9125298F-2265-2AD7-C73D-B97A499C7FB6}"/>
              </a:ext>
            </a:extLst>
          </p:cNvPr>
          <p:cNvSpPr/>
          <p:nvPr/>
        </p:nvSpPr>
        <p:spPr>
          <a:xfrm>
            <a:off x="6484620" y="2247662"/>
            <a:ext cx="1611630" cy="3693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TextBox 9">
            <a:extLst>
              <a:ext uri="{FF2B5EF4-FFF2-40B4-BE49-F238E27FC236}">
                <a16:creationId xmlns:a16="http://schemas.microsoft.com/office/drawing/2014/main" id="{39E9B008-FFAF-B42E-E685-AC8290FC509B}"/>
              </a:ext>
            </a:extLst>
          </p:cNvPr>
          <p:cNvSpPr txBox="1"/>
          <p:nvPr/>
        </p:nvSpPr>
        <p:spPr>
          <a:xfrm>
            <a:off x="5589278" y="2857499"/>
            <a:ext cx="3813794" cy="2677656"/>
          </a:xfrm>
          <a:prstGeom prst="rect">
            <a:avLst/>
          </a:prstGeom>
          <a:noFill/>
        </p:spPr>
        <p:txBody>
          <a:bodyPr wrap="square" rtlCol="0">
            <a:spAutoFit/>
          </a:bodyPr>
          <a:lstStyle/>
          <a:p>
            <a:pPr marL="285750" indent="-285750">
              <a:buFont typeface="Arial" panose="020B0604020202020204" pitchFamily="34" charset="0"/>
              <a:buChar char="•"/>
            </a:pPr>
            <a:r>
              <a:rPr lang="el-GR" sz="2400" dirty="0"/>
              <a:t>Χρώμα δέρματος</a:t>
            </a:r>
          </a:p>
          <a:p>
            <a:pPr marL="285750" indent="-285750">
              <a:buFont typeface="Arial" panose="020B0604020202020204" pitchFamily="34" charset="0"/>
              <a:buChar char="•"/>
            </a:pPr>
            <a:r>
              <a:rPr lang="el-GR" sz="2400" dirty="0"/>
              <a:t>Εθνικότητα</a:t>
            </a:r>
          </a:p>
          <a:p>
            <a:pPr marL="285750" indent="-285750">
              <a:buFont typeface="Arial" panose="020B0604020202020204" pitchFamily="34" charset="0"/>
              <a:buChar char="•"/>
            </a:pPr>
            <a:r>
              <a:rPr lang="el-GR" sz="2400" dirty="0"/>
              <a:t>Θρησκεία</a:t>
            </a:r>
          </a:p>
          <a:p>
            <a:pPr marL="285750" indent="-285750">
              <a:buFont typeface="Arial" panose="020B0604020202020204" pitchFamily="34" charset="0"/>
              <a:buChar char="•"/>
            </a:pPr>
            <a:r>
              <a:rPr lang="el-GR" sz="2400" dirty="0"/>
              <a:t>Εξωτερική εμφάνιση </a:t>
            </a:r>
          </a:p>
          <a:p>
            <a:pPr marL="285750" indent="-285750">
              <a:buFont typeface="Arial" panose="020B0604020202020204" pitchFamily="34" charset="0"/>
              <a:buChar char="•"/>
            </a:pPr>
            <a:r>
              <a:rPr lang="el-GR" sz="2400" dirty="0"/>
              <a:t>Γλώσσα</a:t>
            </a:r>
          </a:p>
          <a:p>
            <a:pPr marL="285750" indent="-285750">
              <a:buFont typeface="Arial" panose="020B0604020202020204" pitchFamily="34" charset="0"/>
              <a:buChar char="•"/>
            </a:pPr>
            <a:r>
              <a:rPr lang="el-GR" sz="2400" dirty="0"/>
              <a:t>Τρόπος σκέψης</a:t>
            </a:r>
          </a:p>
          <a:p>
            <a:pPr marL="285750" indent="-285750">
              <a:buFont typeface="Arial" panose="020B0604020202020204" pitchFamily="34" charset="0"/>
              <a:buChar char="•"/>
            </a:pPr>
            <a:r>
              <a:rPr lang="el-GR" sz="2400" dirty="0"/>
              <a:t>Τρόπος ζωής </a:t>
            </a:r>
          </a:p>
        </p:txBody>
      </p:sp>
      <p:sp>
        <p:nvSpPr>
          <p:cNvPr id="11" name="TextBox 10">
            <a:extLst>
              <a:ext uri="{FF2B5EF4-FFF2-40B4-BE49-F238E27FC236}">
                <a16:creationId xmlns:a16="http://schemas.microsoft.com/office/drawing/2014/main" id="{F8E2DC81-E75F-507F-93D3-D2789AFEB3ED}"/>
              </a:ext>
            </a:extLst>
          </p:cNvPr>
          <p:cNvSpPr txBox="1"/>
          <p:nvPr/>
        </p:nvSpPr>
        <p:spPr>
          <a:xfrm>
            <a:off x="1261123" y="2857499"/>
            <a:ext cx="3813794" cy="2308324"/>
          </a:xfrm>
          <a:prstGeom prst="rect">
            <a:avLst/>
          </a:prstGeom>
          <a:noFill/>
        </p:spPr>
        <p:txBody>
          <a:bodyPr wrap="square" rtlCol="0">
            <a:spAutoFit/>
          </a:bodyPr>
          <a:lstStyle/>
          <a:p>
            <a:pPr marL="285750" indent="-285750">
              <a:buFont typeface="Arial" panose="020B0604020202020204" pitchFamily="34" charset="0"/>
              <a:buChar char="•"/>
            </a:pPr>
            <a:r>
              <a:rPr lang="el-GR" sz="2400" dirty="0"/>
              <a:t>Ανάγκες</a:t>
            </a:r>
          </a:p>
          <a:p>
            <a:pPr marL="285750" indent="-285750">
              <a:buFont typeface="Arial" panose="020B0604020202020204" pitchFamily="34" charset="0"/>
              <a:buChar char="•"/>
            </a:pPr>
            <a:r>
              <a:rPr lang="el-GR" sz="2400" dirty="0"/>
              <a:t>Θέληση για φροντίδα, αγάπη και προστασία</a:t>
            </a:r>
          </a:p>
          <a:p>
            <a:pPr marL="285750" indent="-285750">
              <a:buFont typeface="Arial" panose="020B0604020202020204" pitchFamily="34" charset="0"/>
              <a:buChar char="•"/>
            </a:pPr>
            <a:r>
              <a:rPr lang="el-GR" sz="2400" dirty="0"/>
              <a:t>Συναισθήματα</a:t>
            </a:r>
          </a:p>
          <a:p>
            <a:pPr marL="285750" indent="-285750">
              <a:buFont typeface="Arial" panose="020B0604020202020204" pitchFamily="34" charset="0"/>
              <a:buChar char="•"/>
            </a:pPr>
            <a:r>
              <a:rPr lang="el-GR" sz="2400" dirty="0"/>
              <a:t>Υποχρεώσεις</a:t>
            </a:r>
          </a:p>
          <a:p>
            <a:pPr marL="285750" indent="-285750">
              <a:buFont typeface="Arial" panose="020B0604020202020204" pitchFamily="34" charset="0"/>
              <a:buChar char="•"/>
            </a:pPr>
            <a:r>
              <a:rPr lang="el-GR" sz="2400" dirty="0"/>
              <a:t>Δικαιώματα</a:t>
            </a:r>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C1061B-C063-2AC4-D3ED-45833A34C94C}"/>
              </a:ext>
            </a:extLst>
          </p:cNvPr>
          <p:cNvSpPr txBox="1"/>
          <p:nvPr/>
        </p:nvSpPr>
        <p:spPr>
          <a:xfrm>
            <a:off x="1261782" y="212028"/>
            <a:ext cx="7580948" cy="646331"/>
          </a:xfrm>
          <a:prstGeom prst="rect">
            <a:avLst/>
          </a:prstGeom>
          <a:noFill/>
        </p:spPr>
        <p:txBody>
          <a:bodyPr wrap="square">
            <a:spAutoFit/>
          </a:bodyPr>
          <a:lstStyle/>
          <a:p>
            <a:r>
              <a:rPr lang="el-GR" sz="3600" dirty="0">
                <a:solidFill>
                  <a:srgbClr val="C44475">
                    <a:lumMod val="75000"/>
                  </a:srgbClr>
                </a:solidFill>
                <a:latin typeface="Cambria"/>
                <a:ea typeface="+mj-ea"/>
                <a:cs typeface="+mj-cs"/>
              </a:rPr>
              <a:t>8</a:t>
            </a:r>
            <a:r>
              <a:rPr kumimoji="0" lang="el-GR" sz="3600" b="0" i="0" u="none" strike="noStrike" kern="1200" cap="none" spc="0" normalizeH="0" baseline="0" noProof="0" dirty="0">
                <a:ln>
                  <a:noFill/>
                </a:ln>
                <a:solidFill>
                  <a:srgbClr val="C44475">
                    <a:lumMod val="75000"/>
                  </a:srgbClr>
                </a:solidFill>
                <a:effectLst/>
                <a:uLnTx/>
                <a:uFillTx/>
                <a:latin typeface="Cambria"/>
                <a:ea typeface="+mj-ea"/>
                <a:cs typeface="+mj-cs"/>
              </a:rPr>
              <a:t>) Ξένος ήμουν και με περιμαζέψατε</a:t>
            </a:r>
            <a:endParaRPr lang="el-GR" dirty="0"/>
          </a:p>
        </p:txBody>
      </p:sp>
      <p:sp>
        <p:nvSpPr>
          <p:cNvPr id="4" name="TextBox 3">
            <a:extLst>
              <a:ext uri="{FF2B5EF4-FFF2-40B4-BE49-F238E27FC236}">
                <a16:creationId xmlns:a16="http://schemas.microsoft.com/office/drawing/2014/main" id="{37FE748A-9C43-11B2-F391-C827ED6F1A32}"/>
              </a:ext>
            </a:extLst>
          </p:cNvPr>
          <p:cNvSpPr txBox="1"/>
          <p:nvPr/>
        </p:nvSpPr>
        <p:spPr>
          <a:xfrm>
            <a:off x="1356080" y="3391401"/>
            <a:ext cx="7486650" cy="1569660"/>
          </a:xfrm>
          <a:prstGeom prst="rect">
            <a:avLst/>
          </a:prstGeom>
          <a:noFill/>
        </p:spPr>
        <p:txBody>
          <a:bodyPr wrap="square" rtlCol="0">
            <a:spAutoFit/>
          </a:bodyPr>
          <a:lstStyle/>
          <a:p>
            <a:pPr marL="285750" indent="-285750">
              <a:buFont typeface="Arial" panose="020B0604020202020204" pitchFamily="34" charset="0"/>
              <a:buChar char="•"/>
            </a:pPr>
            <a:r>
              <a:rPr lang="el-GR" sz="2400" dirty="0"/>
              <a:t>1) Με βρήκατε χτυπημένο και με βοηθήσατε</a:t>
            </a:r>
          </a:p>
          <a:p>
            <a:endParaRPr lang="el-GR" sz="2400" dirty="0"/>
          </a:p>
          <a:p>
            <a:pPr marL="285750" indent="-285750">
              <a:buFont typeface="Arial" panose="020B0604020202020204" pitchFamily="34" charset="0"/>
              <a:buChar char="•"/>
            </a:pPr>
            <a:r>
              <a:rPr lang="el-GR" sz="2400" dirty="0"/>
              <a:t>2) Ήμουν άστεγος και σας ζητούσα βοήθεια αλλά δεν με βοηθήσατε</a:t>
            </a:r>
          </a:p>
        </p:txBody>
      </p:sp>
      <p:sp>
        <p:nvSpPr>
          <p:cNvPr id="5" name="TextBox 4">
            <a:extLst>
              <a:ext uri="{FF2B5EF4-FFF2-40B4-BE49-F238E27FC236}">
                <a16:creationId xmlns:a16="http://schemas.microsoft.com/office/drawing/2014/main" id="{7976DE09-6C73-C7A4-820C-04118867A327}"/>
              </a:ext>
            </a:extLst>
          </p:cNvPr>
          <p:cNvSpPr txBox="1"/>
          <p:nvPr/>
        </p:nvSpPr>
        <p:spPr>
          <a:xfrm>
            <a:off x="717989" y="1234440"/>
            <a:ext cx="11474011" cy="1200329"/>
          </a:xfrm>
          <a:prstGeom prst="rect">
            <a:avLst/>
          </a:prstGeom>
          <a:noFill/>
        </p:spPr>
        <p:txBody>
          <a:bodyPr wrap="square" rtlCol="0">
            <a:spAutoFit/>
          </a:bodyPr>
          <a:lstStyle/>
          <a:p>
            <a:r>
              <a:rPr lang="el-GR" sz="2400" dirty="0"/>
              <a:t>Γράψτε δυο παραδείγματα σαν αυτά που χρησιμοποιεί ο Χριστός στην παραβολή της Κρίσης (</a:t>
            </a:r>
            <a:r>
              <a:rPr lang="el-GR" sz="2400" dirty="0" err="1"/>
              <a:t>Μτ</a:t>
            </a:r>
            <a:r>
              <a:rPr lang="el-GR" sz="2400" dirty="0"/>
              <a:t> 25,31-46), που να δείχνουν τι κάνουμε ή τι δεν κάνουμε σήμερα σε ανθρώπους που έχουν ανάγκη </a:t>
            </a:r>
          </a:p>
        </p:txBody>
      </p:sp>
      <p:sp>
        <p:nvSpPr>
          <p:cNvPr id="6" name="Βέλος: Δεξιό 5">
            <a:extLst>
              <a:ext uri="{FF2B5EF4-FFF2-40B4-BE49-F238E27FC236}">
                <a16:creationId xmlns:a16="http://schemas.microsoft.com/office/drawing/2014/main" id="{78A34F82-126A-ADD1-D8B5-B51358C80151}"/>
              </a:ext>
            </a:extLst>
          </p:cNvPr>
          <p:cNvSpPr/>
          <p:nvPr/>
        </p:nvSpPr>
        <p:spPr>
          <a:xfrm>
            <a:off x="249359" y="1732627"/>
            <a:ext cx="468630" cy="388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C1061B-C063-2AC4-D3ED-45833A34C94C}"/>
              </a:ext>
            </a:extLst>
          </p:cNvPr>
          <p:cNvSpPr txBox="1"/>
          <p:nvPr/>
        </p:nvSpPr>
        <p:spPr>
          <a:xfrm>
            <a:off x="494207" y="238715"/>
            <a:ext cx="112035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C44475">
                    <a:lumMod val="75000"/>
                  </a:srgbClr>
                </a:solidFill>
                <a:effectLst/>
                <a:uLnTx/>
                <a:uFillTx/>
                <a:latin typeface="Cambria"/>
                <a:ea typeface="+mn-ea"/>
                <a:cs typeface="+mn-cs"/>
              </a:rPr>
              <a:t>9) Αναλύοντας</a:t>
            </a:r>
            <a:r>
              <a:rPr kumimoji="0" lang="en-US" sz="3600" b="0" i="0" u="none" strike="noStrike" kern="1200" cap="none" spc="0" normalizeH="0" baseline="0" noProof="0" dirty="0">
                <a:ln>
                  <a:noFill/>
                </a:ln>
                <a:solidFill>
                  <a:srgbClr val="C44475">
                    <a:lumMod val="75000"/>
                  </a:srgbClr>
                </a:solidFill>
                <a:effectLst/>
                <a:uLnTx/>
                <a:uFillTx/>
                <a:latin typeface="Cambria"/>
                <a:ea typeface="+mn-ea"/>
                <a:cs typeface="+mn-cs"/>
              </a:rPr>
              <a:t>: </a:t>
            </a:r>
            <a:r>
              <a:rPr kumimoji="0" lang="el-GR" sz="3600" b="0" i="0" u="none" strike="noStrike" kern="1200" cap="none" spc="0" normalizeH="0" baseline="0" noProof="0" dirty="0">
                <a:ln>
                  <a:noFill/>
                </a:ln>
                <a:solidFill>
                  <a:srgbClr val="C44475">
                    <a:lumMod val="75000"/>
                  </a:srgbClr>
                </a:solidFill>
                <a:effectLst/>
                <a:uLnTx/>
                <a:uFillTx/>
                <a:latin typeface="Cambria"/>
                <a:ea typeface="+mn-ea"/>
                <a:cs typeface="+mn-cs"/>
              </a:rPr>
              <a:t>Η γυναίκα στις θρησκείες του κόσμου</a:t>
            </a:r>
            <a:endParaRPr kumimoji="0" lang="el-GR" sz="1800" b="0" i="0" u="none" strike="noStrike" kern="1200" cap="none" spc="0" normalizeH="0" baseline="0" noProof="0" dirty="0">
              <a:ln>
                <a:noFill/>
              </a:ln>
              <a:solidFill>
                <a:srgbClr val="595959"/>
              </a:solidFill>
              <a:effectLst/>
              <a:uLnTx/>
              <a:uFillTx/>
              <a:latin typeface="Cambria"/>
              <a:ea typeface="+mn-ea"/>
              <a:cs typeface="+mn-cs"/>
            </a:endParaRPr>
          </a:p>
        </p:txBody>
      </p:sp>
      <p:sp>
        <p:nvSpPr>
          <p:cNvPr id="4" name="TextBox 3">
            <a:extLst>
              <a:ext uri="{FF2B5EF4-FFF2-40B4-BE49-F238E27FC236}">
                <a16:creationId xmlns:a16="http://schemas.microsoft.com/office/drawing/2014/main" id="{37FE748A-9C43-11B2-F391-C827ED6F1A32}"/>
              </a:ext>
            </a:extLst>
          </p:cNvPr>
          <p:cNvSpPr txBox="1"/>
          <p:nvPr/>
        </p:nvSpPr>
        <p:spPr>
          <a:xfrm>
            <a:off x="-429115" y="2967335"/>
            <a:ext cx="11952094" cy="46166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Cambria"/>
                <a:ea typeface="+mn-ea"/>
                <a:cs typeface="+mn-cs"/>
              </a:rPr>
              <a:t>Η γυναίκα στο Ισλάμ</a:t>
            </a:r>
          </a:p>
        </p:txBody>
      </p:sp>
      <p:sp>
        <p:nvSpPr>
          <p:cNvPr id="2" name="TextBox 1">
            <a:extLst>
              <a:ext uri="{FF2B5EF4-FFF2-40B4-BE49-F238E27FC236}">
                <a16:creationId xmlns:a16="http://schemas.microsoft.com/office/drawing/2014/main" id="{27BC72A9-6854-41A6-FA35-53A357A5137D}"/>
              </a:ext>
            </a:extLst>
          </p:cNvPr>
          <p:cNvSpPr txBox="1"/>
          <p:nvPr/>
        </p:nvSpPr>
        <p:spPr>
          <a:xfrm>
            <a:off x="0" y="3387631"/>
            <a:ext cx="12192000" cy="3416320"/>
          </a:xfrm>
          <a:prstGeom prst="rect">
            <a:avLst/>
          </a:prstGeom>
          <a:noFill/>
        </p:spPr>
        <p:txBody>
          <a:bodyPr wrap="square" rtlCol="0">
            <a:spAutoFit/>
          </a:bodyPr>
          <a:lstStyle/>
          <a:p>
            <a:r>
              <a:rPr lang="el-GR" sz="2400" dirty="0"/>
              <a:t>Η γυναίκα κατά το Κοράνιο, είναι ίση με τον άνδρα ενώπιον του Θεού. Στην Ισλαμική όμως παράδοση, η δομή της κοινωνίας είναι πατριαρχική και η γυναίκα εμφανίζεται ως υποτελής του ανδρός, ο οποίος τίθεται προστάτης της γυναίκας και της οικογένειάς του. Η μουσουλμάνα γυναίκα εξαρτάται από τη θρησκεία και οφείλει να υπακούει στον Ισλαμικό Νόμο ο οποίος ρυθμίζει διάφορα ζητήματα της ζωής των πιστών όπως τον τρόπο ζωής και ένδυσης. Ο ρόλος της γυναίκας καθορίζεται ως αυτός της μητέρας-συζύγου και η εικόνα της ελεύθερης-ανεξάρτητης γυναίκας είναι για τις μουσουλμανικές χώρες αδιανόητο. Η ιδανική γυναίκα είναι η συνετή, η υποταγμένη και η σιωπηλή η οποία λαμβάνει το σεβασμό και την αναγνώριση μόνο ως έχουσα το ρόλο της μητέρας.</a:t>
            </a:r>
          </a:p>
        </p:txBody>
      </p:sp>
      <p:pic>
        <p:nvPicPr>
          <p:cNvPr id="6146" name="Picture 2" descr="Η κατάρα να είσαι γυναίκα επί “Ισλαμικού Κράτους”… – Politis Online">
            <a:extLst>
              <a:ext uri="{FF2B5EF4-FFF2-40B4-BE49-F238E27FC236}">
                <a16:creationId xmlns:a16="http://schemas.microsoft.com/office/drawing/2014/main" id="{EB53DC49-DF84-C15D-9DED-4246356B9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565" y="885046"/>
            <a:ext cx="387873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3435" y="68580"/>
            <a:ext cx="9776460" cy="1188720"/>
          </a:xfrm>
        </p:spPr>
        <p:txBody>
          <a:bodyPr rtlCol="0">
            <a:normAutofit/>
          </a:bodyPr>
          <a:lstStyle/>
          <a:p>
            <a:pPr rtl="0"/>
            <a:r>
              <a:rPr lang="el-GR" dirty="0"/>
              <a:t>10) Γνωρίζοντας τους άλλους, γνωρίζουμε  καλύτερα τον εαυτό μας</a:t>
            </a:r>
          </a:p>
        </p:txBody>
      </p:sp>
      <p:sp>
        <p:nvSpPr>
          <p:cNvPr id="4" name="Σύμβολο κράτησης θέσης κειμένου 3"/>
          <p:cNvSpPr>
            <a:spLocks noGrp="1"/>
          </p:cNvSpPr>
          <p:nvPr>
            <p:ph type="body" sz="half" idx="2"/>
          </p:nvPr>
        </p:nvSpPr>
        <p:spPr>
          <a:xfrm>
            <a:off x="246529" y="1428750"/>
            <a:ext cx="11698942" cy="4000500"/>
          </a:xfrm>
        </p:spPr>
        <p:txBody>
          <a:bodyPr rtlCol="0">
            <a:noAutofit/>
          </a:bodyPr>
          <a:lstStyle/>
          <a:p>
            <a:pPr marL="342900" indent="-342900" rtl="0">
              <a:buFont typeface="Arial" panose="020B0604020202020204" pitchFamily="34" charset="0"/>
              <a:buChar char="•"/>
            </a:pPr>
            <a:r>
              <a:rPr lang="el-GR" sz="2400" dirty="0"/>
              <a:t>Γιατί λοιπόν με φωνάζεις «ξένο»;</a:t>
            </a:r>
          </a:p>
          <a:p>
            <a:pPr rtl="0"/>
            <a:r>
              <a:rPr lang="el-GR" sz="2400" dirty="0"/>
              <a:t>Επειδή άλλη μάνα με γέννησε και σ ’άλλη γλώσσα άκουσες εσύ τα όμορφα παιδικά σου παραμύθια, μη με φωνάζεις «ξένο». Το ψωμί σου δε διαφέρει απτό δικό μου, το χέρι σου είναι όμοιο με το δικό μου, σαν τη φωτιά που καίει και η δική μου φωτιά. Γιατί λοιπόν με φωνάζεις «ξένο»; Επειδή σ ’άλλους δρόμους βρέθηκα και σ ’άλλο λαό γεννήθηκα και άλλες θάλασσες γνώρισα και απαλού σάλπαρα; Αλλά το ίδιο άγχος κρύβουμε κι οι δυο, η ίδια εξάντληση στην πλάτη μας βαραίνει, αυτή που συντρίβει τον κάθε θνητό μες απτού χρόνου τα σκοτάδια από τότε που σύνορα δεν είχαν τεθεί κι ανάμεσα μας ακόμη δεν είχαν φθάσει όσοι διχάζουν και σκοτώνουν το φτωχό, αυτοί που κλέβουν και μοιράζουν ψέματα, αυτοί που εμπορεύονται κι εμάς και θάβουν αδίστακτα τα όνειρά μας, όσοι εφεύραν αυτή τη λέξη τη σκληρή «ξένος».</a:t>
            </a:r>
          </a:p>
          <a:p>
            <a:pPr rtl="0"/>
            <a:endParaRPr lang="el-GR" sz="2400" dirty="0"/>
          </a:p>
          <a:p>
            <a:pPr rtl="0"/>
            <a:r>
              <a:rPr lang="el-GR" dirty="0"/>
              <a:t>Μη με φωνάζεις «ξένο», Ντοκιμαντέρ στο πλαίσιο του Ευρωπαϊκού Προγράμματος, </a:t>
            </a:r>
            <a:r>
              <a:rPr lang="en-US" dirty="0"/>
              <a:t>Dialogue between new citizen</a:t>
            </a:r>
            <a:endParaRPr lang="el-GR" dirty="0"/>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CE79DD-83CB-71F1-7A0C-B673DB182189}"/>
              </a:ext>
            </a:extLst>
          </p:cNvPr>
          <p:cNvSpPr>
            <a:spLocks noGrp="1"/>
          </p:cNvSpPr>
          <p:nvPr>
            <p:ph type="title"/>
          </p:nvPr>
        </p:nvSpPr>
        <p:spPr>
          <a:xfrm>
            <a:off x="506730" y="605790"/>
            <a:ext cx="10999470" cy="571500"/>
          </a:xfrm>
        </p:spPr>
        <p:txBody>
          <a:bodyPr>
            <a:normAutofit/>
          </a:bodyPr>
          <a:lstStyle/>
          <a:p>
            <a:r>
              <a:rPr lang="el-GR" sz="2800" dirty="0">
                <a:effectLst>
                  <a:outerShdw blurRad="38100" dist="38100" dir="2700000" algn="tl">
                    <a:srgbClr val="000000">
                      <a:alpha val="43137"/>
                    </a:srgbClr>
                  </a:outerShdw>
                </a:effectLst>
              </a:rPr>
              <a:t>Γιατί λοιπόν με φωνάζεις «ξένο»; ( Να σχολιάσετε το κείμενο )</a:t>
            </a:r>
          </a:p>
        </p:txBody>
      </p:sp>
      <p:sp>
        <p:nvSpPr>
          <p:cNvPr id="3" name="Θέση περιεχομένου 2">
            <a:extLst>
              <a:ext uri="{FF2B5EF4-FFF2-40B4-BE49-F238E27FC236}">
                <a16:creationId xmlns:a16="http://schemas.microsoft.com/office/drawing/2014/main" id="{C0B82980-66C4-6A14-C8DB-813483191232}"/>
              </a:ext>
            </a:extLst>
          </p:cNvPr>
          <p:cNvSpPr>
            <a:spLocks noGrp="1"/>
          </p:cNvSpPr>
          <p:nvPr>
            <p:ph idx="1"/>
          </p:nvPr>
        </p:nvSpPr>
        <p:spPr>
          <a:xfrm>
            <a:off x="506730" y="1554480"/>
            <a:ext cx="9928860" cy="5715000"/>
          </a:xfrm>
        </p:spPr>
        <p:txBody>
          <a:bodyPr/>
          <a:lstStyle/>
          <a:p>
            <a:r>
              <a:rPr lang="el-GR" sz="2400" dirty="0"/>
              <a:t>Αυτό το κείμενο μιλάει για τη διαφορετικότητα. Θέλει να μας δείξει πως το να είναι κάποιος διαφορετικός από  τη  γλώσσα ή τη θρησκεία του ή την καταγωγή του, δε σημαίνει πως δεν είναι ίσος με τον άλλον.</a:t>
            </a:r>
          </a:p>
          <a:p>
            <a:r>
              <a:rPr lang="el-GR" sz="2400" dirty="0"/>
              <a:t> Όλοι μας ανεξαρτήτως των διαφορών μας έχουμε τις ίδιες ανάγκες και υποχρεώσεις π.χ. η ανάγκη για στέγη και τροφή. Έτσι δεν πρέπει να θεωρούμε κάποιον ξένο γιατί είμαστε όλοι ίσοι και κανείς δεν είναι κατώτερος αλλουνού.</a:t>
            </a:r>
          </a:p>
          <a:p>
            <a:endParaRPr lang="el-GR" dirty="0"/>
          </a:p>
        </p:txBody>
      </p:sp>
    </p:spTree>
    <p:extLst>
      <p:ext uri="{BB962C8B-B14F-4D97-AF65-F5344CB8AC3E}">
        <p14:creationId xmlns:p14="http://schemas.microsoft.com/office/powerpoint/2010/main" val="39037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820" y="-359021"/>
            <a:ext cx="9776460" cy="1188720"/>
          </a:xfrm>
        </p:spPr>
        <p:txBody>
          <a:bodyPr rtlCol="0">
            <a:normAutofit/>
          </a:bodyPr>
          <a:lstStyle/>
          <a:p>
            <a:pPr rtl="0"/>
            <a:r>
              <a:rPr lang="el-GR" dirty="0"/>
              <a:t>11)</a:t>
            </a:r>
            <a:r>
              <a:rPr lang="en-US" dirty="0"/>
              <a:t> O </a:t>
            </a:r>
            <a:r>
              <a:rPr lang="el-GR" dirty="0"/>
              <a:t>Εκχριστιανισμός των Σλάβων</a:t>
            </a:r>
          </a:p>
        </p:txBody>
      </p:sp>
      <p:sp>
        <p:nvSpPr>
          <p:cNvPr id="4" name="Σύμβολο κράτησης θέσης κειμένου 3"/>
          <p:cNvSpPr>
            <a:spLocks noGrp="1"/>
          </p:cNvSpPr>
          <p:nvPr>
            <p:ph type="body" sz="half" idx="2"/>
          </p:nvPr>
        </p:nvSpPr>
        <p:spPr>
          <a:xfrm>
            <a:off x="182641" y="3429000"/>
            <a:ext cx="11826718" cy="3246120"/>
          </a:xfrm>
        </p:spPr>
        <p:txBody>
          <a:bodyPr rtlCol="0">
            <a:normAutofit/>
          </a:bodyPr>
          <a:lstStyle/>
          <a:p>
            <a:pPr rtl="0"/>
            <a:r>
              <a:rPr lang="el-GR" sz="2400" dirty="0"/>
              <a:t>Ο Εκχριστιανισμός των Σλάβων έγινε το 863 μ.Χ. και είναι έργο των δύο αδελφών Κυρίλλου και Μεθοδίου.</a:t>
            </a:r>
          </a:p>
          <a:p>
            <a:pPr rtl="0"/>
            <a:r>
              <a:rPr lang="el-GR" sz="2400" dirty="0"/>
              <a:t>Ως γνώστες της σλαβονικής γλώσσας εφεύραν την ‘γλαγολιτική’ σλαβική γραφή, η οποία είχε σαν βάση την ελληνική γραφή. Με τη χρήση της γραφής, οι δύο αδελφοί προχώρησαν στην μετάφραση περικοπών από το Ευαγγέλιο. </a:t>
            </a:r>
          </a:p>
          <a:p>
            <a:pPr rtl="0"/>
            <a:r>
              <a:rPr lang="el-GR" sz="2400" dirty="0"/>
              <a:t>Ο Άγιος Κύριλλος πέθανε στη Ρώμη το 869 μ.Χ. Ο Άγιος Μεθόδιος στο μεταξύ, πήγε στη Μοραβία όπου κατόρθωσε να μεταφράσει ολόκληρη την Αγία Γραφή στη σλαβική γλώσσα.</a:t>
            </a:r>
          </a:p>
        </p:txBody>
      </p:sp>
      <p:pic>
        <p:nvPicPr>
          <p:cNvPr id="7170" name="Picture 2" descr="Ο εκχριστιανισμός των Σλάβων - Ορθοδοξία News Agency">
            <a:extLst>
              <a:ext uri="{FF2B5EF4-FFF2-40B4-BE49-F238E27FC236}">
                <a16:creationId xmlns:a16="http://schemas.microsoft.com/office/drawing/2014/main" id="{E55AD0C0-0F78-5041-9AC2-B528DBBBF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63" y="132924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Ο ΕΚΧΡΙΣΤΙΑΝΙΣΜΟΣ ΤΩΝ ΣΛΑΒΩΝ - Ενωμένη Ρωμηοσύνη">
            <a:extLst>
              <a:ext uri="{FF2B5EF4-FFF2-40B4-BE49-F238E27FC236}">
                <a16:creationId xmlns:a16="http://schemas.microsoft.com/office/drawing/2014/main" id="{8510CD1D-24D9-C509-DE75-E11B41690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676" y="1318445"/>
            <a:ext cx="2317433" cy="161100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Εκχριστιανισμός των Σλάβων timeline | Timetoast timelines">
            <a:extLst>
              <a:ext uri="{FF2B5EF4-FFF2-40B4-BE49-F238E27FC236}">
                <a16:creationId xmlns:a16="http://schemas.microsoft.com/office/drawing/2014/main" id="{BC3B22B5-E15D-C2ED-4DDC-E46AA9C05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622" y="1317108"/>
            <a:ext cx="2857500" cy="161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A64C73-7208-E76F-FA76-BC06E54BC03D}"/>
              </a:ext>
            </a:extLst>
          </p:cNvPr>
          <p:cNvSpPr>
            <a:spLocks noGrp="1"/>
          </p:cNvSpPr>
          <p:nvPr>
            <p:ph type="title"/>
          </p:nvPr>
        </p:nvSpPr>
        <p:spPr>
          <a:xfrm>
            <a:off x="6842759" y="3090672"/>
            <a:ext cx="5087983" cy="1828800"/>
          </a:xfrm>
        </p:spPr>
        <p:txBody>
          <a:bodyPr/>
          <a:lstStyle/>
          <a:p>
            <a:pPr marL="228600" indent="-228600">
              <a:spcBef>
                <a:spcPts val="1800"/>
              </a:spcBef>
              <a:buClr>
                <a:schemeClr val="accent5"/>
              </a:buClr>
              <a:buSzPct val="90000"/>
              <a:buFont typeface="Arial" pitchFamily="34" charset="0"/>
              <a:buChar char="•"/>
            </a:pPr>
            <a:r>
              <a:rPr lang="el-GR" sz="2400" dirty="0">
                <a:solidFill>
                  <a:schemeClr val="tx1"/>
                </a:solidFill>
                <a:latin typeface="+mn-lt"/>
                <a:ea typeface="+mn-ea"/>
                <a:cs typeface="+mn-cs"/>
              </a:rPr>
              <a:t>Μαρία -  </a:t>
            </a:r>
            <a:r>
              <a:rPr lang="el-GR" sz="2400" dirty="0" err="1">
                <a:solidFill>
                  <a:schemeClr val="tx1"/>
                </a:solidFill>
                <a:latin typeface="+mn-lt"/>
                <a:ea typeface="+mn-ea"/>
                <a:cs typeface="+mn-cs"/>
              </a:rPr>
              <a:t>Λουίζα</a:t>
            </a:r>
            <a:r>
              <a:rPr lang="el-GR" sz="2400" dirty="0">
                <a:solidFill>
                  <a:schemeClr val="tx1"/>
                </a:solidFill>
                <a:latin typeface="+mn-lt"/>
                <a:ea typeface="+mn-ea"/>
                <a:cs typeface="+mn-cs"/>
              </a:rPr>
              <a:t> Αλαφούζου</a:t>
            </a:r>
            <a:endParaRPr lang="en-US" sz="2400" dirty="0">
              <a:solidFill>
                <a:schemeClr val="tx1"/>
              </a:solidFill>
              <a:latin typeface="+mn-lt"/>
              <a:ea typeface="+mn-ea"/>
              <a:cs typeface="+mn-cs"/>
            </a:endParaRPr>
          </a:p>
        </p:txBody>
      </p:sp>
      <p:pic>
        <p:nvPicPr>
          <p:cNvPr id="2" name="Picture 1">
            <a:extLst>
              <a:ext uri="{FF2B5EF4-FFF2-40B4-BE49-F238E27FC236}">
                <a16:creationId xmlns:a16="http://schemas.microsoft.com/office/drawing/2014/main" id="{7FA8E0AF-0504-EA8C-1BD1-272B3052357E}"/>
              </a:ext>
            </a:extLst>
          </p:cNvPr>
          <p:cNvPicPr>
            <a:picLocks noChangeAspect="1"/>
          </p:cNvPicPr>
          <p:nvPr/>
        </p:nvPicPr>
        <p:blipFill>
          <a:blip r:embed="rId3"/>
          <a:stretch>
            <a:fillRect/>
          </a:stretch>
        </p:blipFill>
        <p:spPr>
          <a:xfrm>
            <a:off x="685799" y="597523"/>
            <a:ext cx="5410201" cy="5434353"/>
          </a:xfrm>
          <a:prstGeom prst="rect">
            <a:avLst/>
          </a:prstGeom>
          <a:noFill/>
        </p:spPr>
      </p:pic>
      <p:sp>
        <p:nvSpPr>
          <p:cNvPr id="9" name="Text Placeholder 3">
            <a:extLst>
              <a:ext uri="{FF2B5EF4-FFF2-40B4-BE49-F238E27FC236}">
                <a16:creationId xmlns:a16="http://schemas.microsoft.com/office/drawing/2014/main" id="{97CDD9F6-DFB7-B411-DF85-72B4F20324C7}"/>
              </a:ext>
            </a:extLst>
          </p:cNvPr>
          <p:cNvSpPr>
            <a:spLocks noGrp="1"/>
          </p:cNvSpPr>
          <p:nvPr>
            <p:ph type="body" sz="half" idx="2"/>
          </p:nvPr>
        </p:nvSpPr>
        <p:spPr>
          <a:xfrm>
            <a:off x="6842760" y="4983480"/>
            <a:ext cx="4663440" cy="1188720"/>
          </a:xfrm>
        </p:spPr>
        <p:txBody>
          <a:bodyPr/>
          <a:lstStyle/>
          <a:p>
            <a:pPr algn="ctr"/>
            <a:r>
              <a:rPr lang="el-GR" sz="2400" dirty="0"/>
              <a:t>Γ1</a:t>
            </a:r>
          </a:p>
          <a:p>
            <a:pPr algn="ctr"/>
            <a:r>
              <a:rPr lang="el-GR" sz="2400" dirty="0"/>
              <a:t>2021-22</a:t>
            </a:r>
            <a:endParaRPr lang="en-US" sz="2400" dirty="0"/>
          </a:p>
        </p:txBody>
      </p:sp>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rtl="0"/>
            <a:r>
              <a:rPr lang="en-US" sz="2400" dirty="0"/>
              <a:t>1) Brainstorming </a:t>
            </a:r>
            <a:r>
              <a:rPr lang="el-GR" sz="2400" dirty="0"/>
              <a:t>«Ξένος»</a:t>
            </a:r>
          </a:p>
        </p:txBody>
      </p:sp>
      <p:sp>
        <p:nvSpPr>
          <p:cNvPr id="4" name="Οβάλ 3">
            <a:extLst>
              <a:ext uri="{FF2B5EF4-FFF2-40B4-BE49-F238E27FC236}">
                <a16:creationId xmlns:a16="http://schemas.microsoft.com/office/drawing/2014/main" id="{0E667DD1-B1C6-4170-13D7-35FE7B29B5CE}"/>
              </a:ext>
            </a:extLst>
          </p:cNvPr>
          <p:cNvSpPr/>
          <p:nvPr/>
        </p:nvSpPr>
        <p:spPr>
          <a:xfrm>
            <a:off x="4629150" y="3348990"/>
            <a:ext cx="3097530" cy="1657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590D30DE-0B40-249C-79E6-CF5A4327DD95}"/>
              </a:ext>
            </a:extLst>
          </p:cNvPr>
          <p:cNvSpPr txBox="1"/>
          <p:nvPr/>
        </p:nvSpPr>
        <p:spPr>
          <a:xfrm>
            <a:off x="5577840" y="3916055"/>
            <a:ext cx="1451610" cy="523220"/>
          </a:xfrm>
          <a:prstGeom prst="rect">
            <a:avLst/>
          </a:prstGeom>
          <a:noFill/>
        </p:spPr>
        <p:txBody>
          <a:bodyPr wrap="square" rtlCol="0">
            <a:spAutoFit/>
          </a:bodyPr>
          <a:lstStyle/>
          <a:p>
            <a:r>
              <a:rPr lang="el-GR" sz="2800" dirty="0">
                <a:solidFill>
                  <a:schemeClr val="bg1"/>
                </a:solidFill>
              </a:rPr>
              <a:t>ΞΕΝΟΣ</a:t>
            </a:r>
          </a:p>
        </p:txBody>
      </p:sp>
      <p:cxnSp>
        <p:nvCxnSpPr>
          <p:cNvPr id="7" name="Ευθεία γραμμή σύνδεσης 6">
            <a:extLst>
              <a:ext uri="{FF2B5EF4-FFF2-40B4-BE49-F238E27FC236}">
                <a16:creationId xmlns:a16="http://schemas.microsoft.com/office/drawing/2014/main" id="{78E134B0-A08E-3C71-2C27-3BBE92709F3A}"/>
              </a:ext>
            </a:extLst>
          </p:cNvPr>
          <p:cNvCxnSpPr/>
          <p:nvPr/>
        </p:nvCxnSpPr>
        <p:spPr>
          <a:xfrm flipV="1">
            <a:off x="7532370" y="2971800"/>
            <a:ext cx="76581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928880FB-9360-9979-DD05-BC6C85ACD637}"/>
              </a:ext>
            </a:extLst>
          </p:cNvPr>
          <p:cNvCxnSpPr/>
          <p:nvPr/>
        </p:nvCxnSpPr>
        <p:spPr>
          <a:xfrm>
            <a:off x="7852410" y="4177665"/>
            <a:ext cx="88011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DDE577B0-29DD-EA6C-6BDC-4E23E93E837B}"/>
              </a:ext>
            </a:extLst>
          </p:cNvPr>
          <p:cNvCxnSpPr/>
          <p:nvPr/>
        </p:nvCxnSpPr>
        <p:spPr>
          <a:xfrm>
            <a:off x="7532370" y="4926330"/>
            <a:ext cx="445770" cy="251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1F52FA61-8E91-269E-99DD-969B94C658B3}"/>
              </a:ext>
            </a:extLst>
          </p:cNvPr>
          <p:cNvCxnSpPr/>
          <p:nvPr/>
        </p:nvCxnSpPr>
        <p:spPr>
          <a:xfrm flipH="1">
            <a:off x="5006340" y="5052060"/>
            <a:ext cx="480060" cy="411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36DE6239-8DC9-A4A7-334E-C9BE08BA902E}"/>
              </a:ext>
            </a:extLst>
          </p:cNvPr>
          <p:cNvCxnSpPr/>
          <p:nvPr/>
        </p:nvCxnSpPr>
        <p:spPr>
          <a:xfrm flipH="1">
            <a:off x="3840480" y="4439275"/>
            <a:ext cx="544830" cy="21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3F27E926-3259-4075-A26C-132C19210C10}"/>
              </a:ext>
            </a:extLst>
          </p:cNvPr>
          <p:cNvCxnSpPr/>
          <p:nvPr/>
        </p:nvCxnSpPr>
        <p:spPr>
          <a:xfrm flipH="1" flipV="1">
            <a:off x="3646170" y="3634740"/>
            <a:ext cx="857250" cy="281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840A9405-9FE7-4200-DDEC-E73CB6DA0430}"/>
              </a:ext>
            </a:extLst>
          </p:cNvPr>
          <p:cNvCxnSpPr/>
          <p:nvPr/>
        </p:nvCxnSpPr>
        <p:spPr>
          <a:xfrm>
            <a:off x="4503420" y="2919084"/>
            <a:ext cx="502920" cy="509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a:extLst>
              <a:ext uri="{FF2B5EF4-FFF2-40B4-BE49-F238E27FC236}">
                <a16:creationId xmlns:a16="http://schemas.microsoft.com/office/drawing/2014/main" id="{57AB6AEF-B2E7-9AF7-B1AF-46667C7CAF06}"/>
              </a:ext>
            </a:extLst>
          </p:cNvPr>
          <p:cNvCxnSpPr/>
          <p:nvPr/>
        </p:nvCxnSpPr>
        <p:spPr>
          <a:xfrm>
            <a:off x="5829300" y="275463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D1C081A6-81C7-261C-5077-4084931562D3}"/>
              </a:ext>
            </a:extLst>
          </p:cNvPr>
          <p:cNvCxnSpPr/>
          <p:nvPr/>
        </p:nvCxnSpPr>
        <p:spPr>
          <a:xfrm flipH="1">
            <a:off x="6789420" y="2777490"/>
            <a:ext cx="240030" cy="396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FE8CC673-7F0E-34A3-27DE-808FE8B9984A}"/>
              </a:ext>
            </a:extLst>
          </p:cNvPr>
          <p:cNvCxnSpPr/>
          <p:nvPr/>
        </p:nvCxnSpPr>
        <p:spPr>
          <a:xfrm>
            <a:off x="6515100" y="5177790"/>
            <a:ext cx="274320" cy="28575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053309C-991D-5C02-B56D-B249EBA2BA80}"/>
              </a:ext>
            </a:extLst>
          </p:cNvPr>
          <p:cNvSpPr txBox="1"/>
          <p:nvPr/>
        </p:nvSpPr>
        <p:spPr>
          <a:xfrm>
            <a:off x="6705601" y="2446020"/>
            <a:ext cx="1272537" cy="369332"/>
          </a:xfrm>
          <a:prstGeom prst="rect">
            <a:avLst/>
          </a:prstGeom>
          <a:noFill/>
        </p:spPr>
        <p:txBody>
          <a:bodyPr wrap="square" rtlCol="0">
            <a:spAutoFit/>
          </a:bodyPr>
          <a:lstStyle/>
          <a:p>
            <a:r>
              <a:rPr lang="el-GR" dirty="0"/>
              <a:t>διακρίσεις</a:t>
            </a:r>
          </a:p>
        </p:txBody>
      </p:sp>
      <p:sp>
        <p:nvSpPr>
          <p:cNvPr id="30" name="TextBox 29">
            <a:extLst>
              <a:ext uri="{FF2B5EF4-FFF2-40B4-BE49-F238E27FC236}">
                <a16:creationId xmlns:a16="http://schemas.microsoft.com/office/drawing/2014/main" id="{9A2E9E0F-4227-43F6-58E9-6FB70F2E5657}"/>
              </a:ext>
            </a:extLst>
          </p:cNvPr>
          <p:cNvSpPr txBox="1"/>
          <p:nvPr/>
        </p:nvSpPr>
        <p:spPr>
          <a:xfrm>
            <a:off x="9117332" y="3437892"/>
            <a:ext cx="1630679" cy="369332"/>
          </a:xfrm>
          <a:prstGeom prst="rect">
            <a:avLst/>
          </a:prstGeom>
          <a:noFill/>
        </p:spPr>
        <p:txBody>
          <a:bodyPr wrap="square" rtlCol="0">
            <a:spAutoFit/>
          </a:bodyPr>
          <a:lstStyle/>
          <a:p>
            <a:r>
              <a:rPr lang="el-GR" dirty="0"/>
              <a:t>διαφορετικός</a:t>
            </a:r>
          </a:p>
        </p:txBody>
      </p:sp>
      <p:sp>
        <p:nvSpPr>
          <p:cNvPr id="32" name="TextBox 31">
            <a:extLst>
              <a:ext uri="{FF2B5EF4-FFF2-40B4-BE49-F238E27FC236}">
                <a16:creationId xmlns:a16="http://schemas.microsoft.com/office/drawing/2014/main" id="{91315675-046B-708E-4858-CA1CD1CA2B90}"/>
              </a:ext>
            </a:extLst>
          </p:cNvPr>
          <p:cNvSpPr txBox="1"/>
          <p:nvPr/>
        </p:nvSpPr>
        <p:spPr>
          <a:xfrm>
            <a:off x="8361045" y="2665407"/>
            <a:ext cx="1272536" cy="369332"/>
          </a:xfrm>
          <a:prstGeom prst="rect">
            <a:avLst/>
          </a:prstGeom>
          <a:noFill/>
        </p:spPr>
        <p:txBody>
          <a:bodyPr wrap="square" rtlCol="0">
            <a:spAutoFit/>
          </a:bodyPr>
          <a:lstStyle/>
          <a:p>
            <a:r>
              <a:rPr lang="el-GR" dirty="0"/>
              <a:t>ανάπηρος</a:t>
            </a:r>
          </a:p>
        </p:txBody>
      </p:sp>
      <p:cxnSp>
        <p:nvCxnSpPr>
          <p:cNvPr id="34" name="Ευθεία γραμμή σύνδεσης 33">
            <a:extLst>
              <a:ext uri="{FF2B5EF4-FFF2-40B4-BE49-F238E27FC236}">
                <a16:creationId xmlns:a16="http://schemas.microsoft.com/office/drawing/2014/main" id="{79C5F09D-0845-199E-A5A9-E860567451F3}"/>
              </a:ext>
            </a:extLst>
          </p:cNvPr>
          <p:cNvCxnSpPr/>
          <p:nvPr/>
        </p:nvCxnSpPr>
        <p:spPr>
          <a:xfrm>
            <a:off x="7978138" y="3634740"/>
            <a:ext cx="8763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AD5D96B-42EA-D810-EE62-6ADCFC376902}"/>
              </a:ext>
            </a:extLst>
          </p:cNvPr>
          <p:cNvSpPr txBox="1"/>
          <p:nvPr/>
        </p:nvSpPr>
        <p:spPr>
          <a:xfrm>
            <a:off x="8742047" y="4210377"/>
            <a:ext cx="1630679" cy="369332"/>
          </a:xfrm>
          <a:prstGeom prst="rect">
            <a:avLst/>
          </a:prstGeom>
          <a:noFill/>
        </p:spPr>
        <p:txBody>
          <a:bodyPr wrap="square" rtlCol="0">
            <a:spAutoFit/>
          </a:bodyPr>
          <a:lstStyle/>
          <a:p>
            <a:r>
              <a:rPr lang="el-GR" dirty="0"/>
              <a:t>αποκλεισμός</a:t>
            </a:r>
          </a:p>
        </p:txBody>
      </p:sp>
      <p:sp>
        <p:nvSpPr>
          <p:cNvPr id="36" name="TextBox 35">
            <a:extLst>
              <a:ext uri="{FF2B5EF4-FFF2-40B4-BE49-F238E27FC236}">
                <a16:creationId xmlns:a16="http://schemas.microsoft.com/office/drawing/2014/main" id="{6B57C7E3-3267-4F79-A822-47C30DFA882B}"/>
              </a:ext>
            </a:extLst>
          </p:cNvPr>
          <p:cNvSpPr txBox="1"/>
          <p:nvPr/>
        </p:nvSpPr>
        <p:spPr>
          <a:xfrm>
            <a:off x="7966708" y="5105638"/>
            <a:ext cx="1630679" cy="369332"/>
          </a:xfrm>
          <a:prstGeom prst="rect">
            <a:avLst/>
          </a:prstGeom>
          <a:noFill/>
        </p:spPr>
        <p:txBody>
          <a:bodyPr wrap="square" rtlCol="0">
            <a:spAutoFit/>
          </a:bodyPr>
          <a:lstStyle/>
          <a:p>
            <a:r>
              <a:rPr lang="el-GR" dirty="0"/>
              <a:t>μετανάστης</a:t>
            </a:r>
          </a:p>
        </p:txBody>
      </p:sp>
      <p:sp>
        <p:nvSpPr>
          <p:cNvPr id="38" name="TextBox 37">
            <a:extLst>
              <a:ext uri="{FF2B5EF4-FFF2-40B4-BE49-F238E27FC236}">
                <a16:creationId xmlns:a16="http://schemas.microsoft.com/office/drawing/2014/main" id="{92100F61-3116-3E6E-822D-F31F4E75CB01}"/>
              </a:ext>
            </a:extLst>
          </p:cNvPr>
          <p:cNvSpPr txBox="1"/>
          <p:nvPr/>
        </p:nvSpPr>
        <p:spPr>
          <a:xfrm>
            <a:off x="6475096" y="5450324"/>
            <a:ext cx="1630679" cy="369332"/>
          </a:xfrm>
          <a:prstGeom prst="rect">
            <a:avLst/>
          </a:prstGeom>
          <a:noFill/>
        </p:spPr>
        <p:txBody>
          <a:bodyPr wrap="square" rtlCol="0">
            <a:spAutoFit/>
          </a:bodyPr>
          <a:lstStyle/>
          <a:p>
            <a:r>
              <a:rPr lang="el-GR" dirty="0"/>
              <a:t>άλλη γλώσσα</a:t>
            </a:r>
          </a:p>
        </p:txBody>
      </p:sp>
      <p:sp>
        <p:nvSpPr>
          <p:cNvPr id="39" name="TextBox 38">
            <a:extLst>
              <a:ext uri="{FF2B5EF4-FFF2-40B4-BE49-F238E27FC236}">
                <a16:creationId xmlns:a16="http://schemas.microsoft.com/office/drawing/2014/main" id="{872A9BED-E7D6-EED6-A4BA-8AFFF145BED3}"/>
              </a:ext>
            </a:extLst>
          </p:cNvPr>
          <p:cNvSpPr txBox="1"/>
          <p:nvPr/>
        </p:nvSpPr>
        <p:spPr>
          <a:xfrm>
            <a:off x="4385310" y="5450324"/>
            <a:ext cx="1630679" cy="369332"/>
          </a:xfrm>
          <a:prstGeom prst="rect">
            <a:avLst/>
          </a:prstGeom>
          <a:noFill/>
        </p:spPr>
        <p:txBody>
          <a:bodyPr wrap="square" rtlCol="0">
            <a:spAutoFit/>
          </a:bodyPr>
          <a:lstStyle/>
          <a:p>
            <a:r>
              <a:rPr lang="el-GR" dirty="0"/>
              <a:t>φυλές</a:t>
            </a:r>
          </a:p>
        </p:txBody>
      </p:sp>
      <p:sp>
        <p:nvSpPr>
          <p:cNvPr id="40" name="TextBox 39">
            <a:extLst>
              <a:ext uri="{FF2B5EF4-FFF2-40B4-BE49-F238E27FC236}">
                <a16:creationId xmlns:a16="http://schemas.microsoft.com/office/drawing/2014/main" id="{92D3F879-38AD-791E-CE2B-7A6C5B16D73D}"/>
              </a:ext>
            </a:extLst>
          </p:cNvPr>
          <p:cNvSpPr txBox="1"/>
          <p:nvPr/>
        </p:nvSpPr>
        <p:spPr>
          <a:xfrm>
            <a:off x="2754631" y="4646860"/>
            <a:ext cx="1630679" cy="369332"/>
          </a:xfrm>
          <a:prstGeom prst="rect">
            <a:avLst/>
          </a:prstGeom>
          <a:noFill/>
        </p:spPr>
        <p:txBody>
          <a:bodyPr wrap="square" rtlCol="0">
            <a:spAutoFit/>
          </a:bodyPr>
          <a:lstStyle/>
          <a:p>
            <a:r>
              <a:rPr lang="el-GR" dirty="0"/>
              <a:t>εθνικότητα</a:t>
            </a:r>
          </a:p>
        </p:txBody>
      </p:sp>
      <p:sp>
        <p:nvSpPr>
          <p:cNvPr id="41" name="TextBox 40">
            <a:extLst>
              <a:ext uri="{FF2B5EF4-FFF2-40B4-BE49-F238E27FC236}">
                <a16:creationId xmlns:a16="http://schemas.microsoft.com/office/drawing/2014/main" id="{A44D0009-0B69-EEDE-4A7A-B325B7B65ED6}"/>
              </a:ext>
            </a:extLst>
          </p:cNvPr>
          <p:cNvSpPr txBox="1"/>
          <p:nvPr/>
        </p:nvSpPr>
        <p:spPr>
          <a:xfrm>
            <a:off x="2499361" y="3406065"/>
            <a:ext cx="1630679" cy="369332"/>
          </a:xfrm>
          <a:prstGeom prst="rect">
            <a:avLst/>
          </a:prstGeom>
          <a:noFill/>
        </p:spPr>
        <p:txBody>
          <a:bodyPr wrap="square" rtlCol="0">
            <a:spAutoFit/>
          </a:bodyPr>
          <a:lstStyle/>
          <a:p>
            <a:r>
              <a:rPr lang="el-GR" dirty="0"/>
              <a:t>θρησκεία</a:t>
            </a:r>
          </a:p>
        </p:txBody>
      </p:sp>
      <p:sp>
        <p:nvSpPr>
          <p:cNvPr id="42" name="TextBox 41">
            <a:extLst>
              <a:ext uri="{FF2B5EF4-FFF2-40B4-BE49-F238E27FC236}">
                <a16:creationId xmlns:a16="http://schemas.microsoft.com/office/drawing/2014/main" id="{C3928355-3FB1-69D3-117A-F826A2584FB5}"/>
              </a:ext>
            </a:extLst>
          </p:cNvPr>
          <p:cNvSpPr txBox="1"/>
          <p:nvPr/>
        </p:nvSpPr>
        <p:spPr>
          <a:xfrm>
            <a:off x="3379471" y="2590457"/>
            <a:ext cx="1630679" cy="369332"/>
          </a:xfrm>
          <a:prstGeom prst="rect">
            <a:avLst/>
          </a:prstGeom>
          <a:noFill/>
        </p:spPr>
        <p:txBody>
          <a:bodyPr wrap="square" rtlCol="0">
            <a:spAutoFit/>
          </a:bodyPr>
          <a:lstStyle/>
          <a:p>
            <a:r>
              <a:rPr lang="el-GR" dirty="0"/>
              <a:t>κοινωνία</a:t>
            </a:r>
          </a:p>
        </p:txBody>
      </p:sp>
      <p:sp>
        <p:nvSpPr>
          <p:cNvPr id="43" name="TextBox 42">
            <a:extLst>
              <a:ext uri="{FF2B5EF4-FFF2-40B4-BE49-F238E27FC236}">
                <a16:creationId xmlns:a16="http://schemas.microsoft.com/office/drawing/2014/main" id="{7AE46302-F105-6CC3-E3AA-721FE7F39884}"/>
              </a:ext>
            </a:extLst>
          </p:cNvPr>
          <p:cNvSpPr txBox="1"/>
          <p:nvPr/>
        </p:nvSpPr>
        <p:spPr>
          <a:xfrm>
            <a:off x="5393057" y="2350014"/>
            <a:ext cx="1630679" cy="369332"/>
          </a:xfrm>
          <a:prstGeom prst="rect">
            <a:avLst/>
          </a:prstGeom>
          <a:noFill/>
        </p:spPr>
        <p:txBody>
          <a:bodyPr wrap="square" rtlCol="0">
            <a:spAutoFit/>
          </a:bodyPr>
          <a:lstStyle/>
          <a:p>
            <a:r>
              <a:rPr lang="el-GR" dirty="0"/>
              <a:t>φόβος</a:t>
            </a:r>
          </a:p>
        </p:txBody>
      </p:sp>
      <p:sp>
        <p:nvSpPr>
          <p:cNvPr id="44" name="Βέλος: Δεξιό 43">
            <a:extLst>
              <a:ext uri="{FF2B5EF4-FFF2-40B4-BE49-F238E27FC236}">
                <a16:creationId xmlns:a16="http://schemas.microsoft.com/office/drawing/2014/main" id="{1AB7DB5B-3AB6-DAE7-0501-BFF737533005}"/>
              </a:ext>
            </a:extLst>
          </p:cNvPr>
          <p:cNvSpPr/>
          <p:nvPr/>
        </p:nvSpPr>
        <p:spPr>
          <a:xfrm>
            <a:off x="1301261" y="702695"/>
            <a:ext cx="398585" cy="375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TextBox 44">
            <a:extLst>
              <a:ext uri="{FF2B5EF4-FFF2-40B4-BE49-F238E27FC236}">
                <a16:creationId xmlns:a16="http://schemas.microsoft.com/office/drawing/2014/main" id="{F7AF80E2-EB28-A71B-4866-A44849BB3615}"/>
              </a:ext>
            </a:extLst>
          </p:cNvPr>
          <p:cNvSpPr txBox="1"/>
          <p:nvPr/>
        </p:nvSpPr>
        <p:spPr>
          <a:xfrm>
            <a:off x="1699846" y="597877"/>
            <a:ext cx="7690339" cy="584775"/>
          </a:xfrm>
          <a:prstGeom prst="rect">
            <a:avLst/>
          </a:prstGeom>
          <a:noFill/>
        </p:spPr>
        <p:txBody>
          <a:bodyPr wrap="square" rtlCol="0">
            <a:spAutoFit/>
          </a:bodyPr>
          <a:lstStyle/>
          <a:p>
            <a:r>
              <a:rPr lang="el-GR" sz="3200" dirty="0"/>
              <a:t>Βιώνοντας</a:t>
            </a:r>
            <a:r>
              <a:rPr lang="en-US" sz="3200" dirty="0"/>
              <a:t>:</a:t>
            </a:r>
            <a:r>
              <a:rPr lang="el-GR" sz="3200" dirty="0"/>
              <a:t> Ποιος είναι για μας ο «άλλος»;</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2) </a:t>
            </a:r>
            <a:r>
              <a:rPr lang="en-US" dirty="0"/>
              <a:t>Artful Thinking:</a:t>
            </a:r>
            <a:r>
              <a:rPr lang="el-GR" dirty="0"/>
              <a:t> Βλέπω, σκέφτομαι, αναρωτιέμαι</a:t>
            </a:r>
          </a:p>
        </p:txBody>
      </p:sp>
      <p:sp>
        <p:nvSpPr>
          <p:cNvPr id="4" name="Θέση περιεχομένου 3">
            <a:extLst>
              <a:ext uri="{FF2B5EF4-FFF2-40B4-BE49-F238E27FC236}">
                <a16:creationId xmlns:a16="http://schemas.microsoft.com/office/drawing/2014/main" id="{12572464-485A-FA0B-5F85-82621C26B895}"/>
              </a:ext>
            </a:extLst>
          </p:cNvPr>
          <p:cNvSpPr>
            <a:spLocks noGrp="1"/>
          </p:cNvSpPr>
          <p:nvPr>
            <p:ph idx="1"/>
          </p:nvPr>
        </p:nvSpPr>
        <p:spPr>
          <a:xfrm>
            <a:off x="5039678" y="1903621"/>
            <a:ext cx="6859758" cy="4531824"/>
          </a:xfrm>
        </p:spPr>
        <p:txBody>
          <a:bodyPr/>
          <a:lstStyle/>
          <a:p>
            <a:r>
              <a:rPr lang="el-GR" dirty="0"/>
              <a:t>Σε αυτήν την εικόνα βλέπω 6 ανθρώπους με διαφορετικά ρούχα και βαλίτσες δίπλα τους, ενώ ακόμη παρατηρώ πως δεν έχουν κεφάλια. Καθώς κοιτάζω την εικόνα, σκέφτομαι γιατί δεν έχουν κεφάλια και γιατί έχουν βαλίτσες μαζί τους και σκέφτομαι τι θα μπορούσαν να συμβολίζουν αυτά. Σκέφτομαι επίσης αν αυτό έχει να κάνει με την διαφορετικότητα και τις διακρίσεις που υπάρχουν στην κοινωνία μας. Αναρωτιέμαι πως μπορεί να νιώθουν αυτοί οι άνθρωποι και ποιες είναι οι σκέψεις τους. </a:t>
            </a:r>
          </a:p>
          <a:p>
            <a:pPr marL="0" indent="0">
              <a:buNone/>
            </a:pPr>
            <a:endParaRPr lang="el-GR" dirty="0"/>
          </a:p>
        </p:txBody>
      </p:sp>
      <p:pic>
        <p:nvPicPr>
          <p:cNvPr id="1026" name="Picture 2" descr="Image">
            <a:extLst>
              <a:ext uri="{FF2B5EF4-FFF2-40B4-BE49-F238E27FC236}">
                <a16:creationId xmlns:a16="http://schemas.microsoft.com/office/drawing/2014/main" id="{04FE14D1-3130-E651-FC56-9A3526CD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41" y="1903621"/>
            <a:ext cx="42195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n-US" dirty="0"/>
              <a:t>3) Artful Thinking: </a:t>
            </a:r>
            <a:r>
              <a:rPr lang="el-GR" dirty="0"/>
              <a:t>Βλέπω, σκέφτομαι, αναρωτιέμαι</a:t>
            </a:r>
          </a:p>
        </p:txBody>
      </p:sp>
      <p:sp>
        <p:nvSpPr>
          <p:cNvPr id="3" name="Σύμβολο κράτησης θέσης περιεχομένου 2"/>
          <p:cNvSpPr>
            <a:spLocks noGrp="1"/>
          </p:cNvSpPr>
          <p:nvPr>
            <p:ph sz="half" idx="1"/>
          </p:nvPr>
        </p:nvSpPr>
        <p:spPr>
          <a:xfrm>
            <a:off x="6096000" y="1904997"/>
            <a:ext cx="5528310" cy="3752849"/>
          </a:xfrm>
        </p:spPr>
        <p:txBody>
          <a:bodyPr rtlCol="0">
            <a:normAutofit/>
          </a:bodyPr>
          <a:lstStyle/>
          <a:p>
            <a:pPr rtl="0"/>
            <a:r>
              <a:rPr lang="el-GR" dirty="0"/>
              <a:t>Σε αυτές τις δύο εικόνες βλέπω δύο μητέρες να κρατάνε στην αγκαλιά τους τα μωρά τους. Παρατηρώ και συνειδητοποιώ πως η καθεμία εκφράζει την αγάπη της για το παιδί της με διαφορετικό τρόπο, η μία πιο τρυφερά και η άλλη με πιο παιχνιδιάρικο τρόπο. Αναρωτιέμαι γιατί ο καλλιτέχνης ζωγράφισε αυτές τις δύο γυναίκες τόσο διαφορετικά και τι θέλει να δείξει με αυτό.</a:t>
            </a:r>
          </a:p>
          <a:p>
            <a:pPr marL="0" indent="0" rtl="0">
              <a:buNone/>
            </a:pPr>
            <a:endParaRPr lang="el-GR" dirty="0"/>
          </a:p>
        </p:txBody>
      </p:sp>
      <p:pic>
        <p:nvPicPr>
          <p:cNvPr id="2050" name="Picture 2" descr="Image">
            <a:extLst>
              <a:ext uri="{FF2B5EF4-FFF2-40B4-BE49-F238E27FC236}">
                <a16:creationId xmlns:a16="http://schemas.microsoft.com/office/drawing/2014/main" id="{3B9E102E-4F0E-475A-4C2A-819D26A09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30" y="1904999"/>
            <a:ext cx="5019675"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4) </a:t>
            </a:r>
            <a:r>
              <a:rPr lang="en-US" dirty="0"/>
              <a:t>Artful Thinking: Beginning, middle, end</a:t>
            </a:r>
            <a:br>
              <a:rPr lang="en-US" dirty="0"/>
            </a:br>
            <a:r>
              <a:rPr lang="en-US" dirty="0"/>
              <a:t>      </a:t>
            </a:r>
            <a:r>
              <a:rPr lang="el-GR" dirty="0"/>
              <a:t>    </a:t>
            </a:r>
            <a:r>
              <a:rPr lang="el-GR" sz="2800" dirty="0">
                <a:solidFill>
                  <a:schemeClr val="accent1">
                    <a:lumMod val="60000"/>
                    <a:lumOff val="40000"/>
                  </a:schemeClr>
                </a:solidFill>
              </a:rPr>
              <a:t>Τίτλος</a:t>
            </a:r>
            <a:r>
              <a:rPr lang="en-US" sz="2800" dirty="0">
                <a:solidFill>
                  <a:schemeClr val="accent1">
                    <a:lumMod val="60000"/>
                    <a:lumOff val="40000"/>
                  </a:schemeClr>
                </a:solidFill>
              </a:rPr>
              <a:t>:</a:t>
            </a:r>
            <a:r>
              <a:rPr lang="el-GR" sz="2800" dirty="0">
                <a:solidFill>
                  <a:schemeClr val="accent1">
                    <a:lumMod val="60000"/>
                    <a:lumOff val="40000"/>
                  </a:schemeClr>
                </a:solidFill>
              </a:rPr>
              <a:t> 6 απελπισμένοι μετανάστες</a:t>
            </a:r>
          </a:p>
        </p:txBody>
      </p:sp>
      <p:sp>
        <p:nvSpPr>
          <p:cNvPr id="3" name="Σύμβολο κράτησης θέσης περιεχομένου 2"/>
          <p:cNvSpPr>
            <a:spLocks noGrp="1"/>
          </p:cNvSpPr>
          <p:nvPr>
            <p:ph sz="half" idx="1"/>
          </p:nvPr>
        </p:nvSpPr>
        <p:spPr>
          <a:xfrm>
            <a:off x="4917140" y="1808274"/>
            <a:ext cx="6370321" cy="3762375"/>
          </a:xfrm>
        </p:spPr>
        <p:txBody>
          <a:bodyPr rtlCol="0">
            <a:noAutofit/>
          </a:bodyPr>
          <a:lstStyle/>
          <a:p>
            <a:pPr rtl="0"/>
            <a:r>
              <a:rPr lang="el-GR" dirty="0"/>
              <a:t>Πριν</a:t>
            </a:r>
            <a:r>
              <a:rPr lang="en-US" dirty="0"/>
              <a:t>: </a:t>
            </a:r>
            <a:r>
              <a:rPr lang="el-GR" dirty="0"/>
              <a:t>Φαντάζομαι πως εάν η εικόνα ήταν το μέσο μιας ιστορίας τότε το τι προηγήθηκε θα ήταν ένας πόλεμος στην χώρα τους, από την οποία διέφυγαν με την επιθυμία να φτιάξουν μια καλύτερη ζωή. Στην νέα τους χώρα όμως, κανείς δεν τους αποδέχεται και έτσι καταφεύγουν για άλλη μια φορά σε μια άλλη χώρα απελπισμένοι. </a:t>
            </a:r>
          </a:p>
          <a:p>
            <a:pPr rtl="0"/>
            <a:endParaRPr lang="el-GR" dirty="0"/>
          </a:p>
          <a:p>
            <a:pPr rtl="0"/>
            <a:r>
              <a:rPr lang="el-GR" dirty="0"/>
              <a:t>Μετά</a:t>
            </a:r>
            <a:r>
              <a:rPr lang="en-US" dirty="0"/>
              <a:t>:</a:t>
            </a:r>
            <a:r>
              <a:rPr lang="el-GR" dirty="0"/>
              <a:t> Οι 6 άνθρωποι φτάνουν σε μία άλλη χώρα, όπου αναζητούν  μέρος να μείνουν και μία καλή δουλειά για να πληρώνονται και να μπορέσουν να επιβιώσουν.</a:t>
            </a:r>
          </a:p>
        </p:txBody>
      </p:sp>
      <p:pic>
        <p:nvPicPr>
          <p:cNvPr id="3074" name="Picture 2" descr="Image">
            <a:extLst>
              <a:ext uri="{FF2B5EF4-FFF2-40B4-BE49-F238E27FC236}">
                <a16:creationId xmlns:a16="http://schemas.microsoft.com/office/drawing/2014/main" id="{6FA861A6-1947-49DD-A9F3-072F57A08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 y="2023428"/>
            <a:ext cx="4143375"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FC2DB4-0357-2ACE-4A80-59992013C69A}"/>
              </a:ext>
            </a:extLst>
          </p:cNvPr>
          <p:cNvSpPr>
            <a:spLocks noGrp="1"/>
          </p:cNvSpPr>
          <p:nvPr>
            <p:ph type="title"/>
          </p:nvPr>
        </p:nvSpPr>
        <p:spPr>
          <a:xfrm>
            <a:off x="1752600" y="347472"/>
            <a:ext cx="8686800" cy="676656"/>
          </a:xfrm>
        </p:spPr>
        <p:txBody>
          <a:bodyPr>
            <a:normAutofit fontScale="90000"/>
          </a:bodyPr>
          <a:lstStyle/>
          <a:p>
            <a:pPr algn="ctr"/>
            <a:r>
              <a:rPr lang="el-GR" dirty="0"/>
              <a:t>Στερεότυπα και προκαταλήψεις</a:t>
            </a:r>
          </a:p>
        </p:txBody>
      </p:sp>
      <p:sp>
        <p:nvSpPr>
          <p:cNvPr id="3" name="Θέση κειμένου 2">
            <a:extLst>
              <a:ext uri="{FF2B5EF4-FFF2-40B4-BE49-F238E27FC236}">
                <a16:creationId xmlns:a16="http://schemas.microsoft.com/office/drawing/2014/main" id="{839D9AE0-DE95-78CD-2A58-D53888620334}"/>
              </a:ext>
            </a:extLst>
          </p:cNvPr>
          <p:cNvSpPr>
            <a:spLocks noGrp="1"/>
          </p:cNvSpPr>
          <p:nvPr>
            <p:ph type="body" idx="1"/>
          </p:nvPr>
        </p:nvSpPr>
        <p:spPr>
          <a:xfrm>
            <a:off x="1386839" y="1001268"/>
            <a:ext cx="8686800" cy="438912"/>
          </a:xfrm>
        </p:spPr>
        <p:txBody>
          <a:bodyPr/>
          <a:lstStyle/>
          <a:p>
            <a:r>
              <a:rPr lang="el-GR" dirty="0"/>
              <a:t>5Π1Γ</a:t>
            </a:r>
          </a:p>
        </p:txBody>
      </p:sp>
      <p:sp>
        <p:nvSpPr>
          <p:cNvPr id="4" name="Βέλος: Δεξιό 3">
            <a:extLst>
              <a:ext uri="{FF2B5EF4-FFF2-40B4-BE49-F238E27FC236}">
                <a16:creationId xmlns:a16="http://schemas.microsoft.com/office/drawing/2014/main" id="{B2940DE8-E0E3-6E0B-AFCE-41B20A320C2D}"/>
              </a:ext>
            </a:extLst>
          </p:cNvPr>
          <p:cNvSpPr/>
          <p:nvPr/>
        </p:nvSpPr>
        <p:spPr>
          <a:xfrm>
            <a:off x="815339" y="1024128"/>
            <a:ext cx="571500" cy="393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17F2B845-7364-20F3-DF86-BD5AE401532C}"/>
              </a:ext>
            </a:extLst>
          </p:cNvPr>
          <p:cNvSpPr txBox="1"/>
          <p:nvPr/>
        </p:nvSpPr>
        <p:spPr>
          <a:xfrm>
            <a:off x="363072" y="1587927"/>
            <a:ext cx="9843246" cy="523220"/>
          </a:xfrm>
          <a:prstGeom prst="rect">
            <a:avLst/>
          </a:prstGeom>
          <a:noFill/>
        </p:spPr>
        <p:txBody>
          <a:bodyPr wrap="square" rtlCol="0">
            <a:spAutoFit/>
          </a:bodyPr>
          <a:lstStyle/>
          <a:p>
            <a:r>
              <a:rPr lang="el-GR" sz="2800" dirty="0">
                <a:latin typeface="+mj-lt"/>
              </a:rPr>
              <a:t>Διερευνώντας προκαταλήψεις και στερεότυπα για τους ξένους</a:t>
            </a:r>
          </a:p>
        </p:txBody>
      </p:sp>
      <p:sp>
        <p:nvSpPr>
          <p:cNvPr id="6" name="TextBox 5">
            <a:extLst>
              <a:ext uri="{FF2B5EF4-FFF2-40B4-BE49-F238E27FC236}">
                <a16:creationId xmlns:a16="http://schemas.microsoft.com/office/drawing/2014/main" id="{FFF6E5AB-C744-5568-3ACF-BF3518FBD716}"/>
              </a:ext>
            </a:extLst>
          </p:cNvPr>
          <p:cNvSpPr txBox="1"/>
          <p:nvPr/>
        </p:nvSpPr>
        <p:spPr>
          <a:xfrm>
            <a:off x="5869305" y="3105834"/>
            <a:ext cx="4674870" cy="646331"/>
          </a:xfrm>
          <a:prstGeom prst="rect">
            <a:avLst/>
          </a:prstGeom>
          <a:noFill/>
        </p:spPr>
        <p:txBody>
          <a:bodyPr wrap="square" rtlCol="0">
            <a:spAutoFit/>
          </a:bodyPr>
          <a:lstStyle/>
          <a:p>
            <a:r>
              <a:rPr lang="en-US" b="0" i="0" u="none" strike="noStrike" dirty="0">
                <a:effectLst/>
                <a:latin typeface="Whitney"/>
                <a:hlinkClick r:id="rId2" tooltip="https://youtu.be/3J28WQVdVts"/>
              </a:rPr>
              <a:t>https://youtu.be/3J28WQVdVts</a:t>
            </a:r>
            <a:endParaRPr lang="el-GR" b="0" i="0" u="none" strike="noStrike" dirty="0">
              <a:effectLst/>
              <a:latin typeface="Whitney"/>
            </a:endParaRPr>
          </a:p>
          <a:p>
            <a:r>
              <a:rPr lang="en-US" b="0" i="0" u="none" strike="noStrike" dirty="0">
                <a:effectLst/>
                <a:latin typeface="Whitney"/>
                <a:hlinkClick r:id="rId3" tooltip="https://youtu.be/NhIaPWvW07o"/>
              </a:rPr>
              <a:t>https://youtu.be/NhIaPWvW07o</a:t>
            </a:r>
            <a:endParaRPr lang="el-GR" dirty="0"/>
          </a:p>
        </p:txBody>
      </p:sp>
      <p:pic>
        <p:nvPicPr>
          <p:cNvPr id="4098" name="Picture 2" descr="Image">
            <a:extLst>
              <a:ext uri="{FF2B5EF4-FFF2-40B4-BE49-F238E27FC236}">
                <a16:creationId xmlns:a16="http://schemas.microsoft.com/office/drawing/2014/main" id="{6C147BD1-4EAB-A287-770D-DAE9F24B1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2587079"/>
            <a:ext cx="4259581" cy="392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8368" y="150876"/>
            <a:ext cx="8686800" cy="1463040"/>
          </a:xfrm>
        </p:spPr>
        <p:txBody>
          <a:bodyPr rtlCol="0"/>
          <a:lstStyle/>
          <a:p>
            <a:pPr rtl="0"/>
            <a:r>
              <a:rPr lang="el-GR" dirty="0"/>
              <a:t>5) </a:t>
            </a:r>
            <a:r>
              <a:rPr lang="en-US" dirty="0"/>
              <a:t>5</a:t>
            </a:r>
            <a:r>
              <a:rPr lang="el-GR" dirty="0"/>
              <a:t>Π1Γ</a:t>
            </a:r>
          </a:p>
        </p:txBody>
      </p:sp>
      <p:sp>
        <p:nvSpPr>
          <p:cNvPr id="3" name="Σύμβολο κράτησης θέσης κειμένου 2"/>
          <p:cNvSpPr>
            <a:spLocks noGrp="1"/>
          </p:cNvSpPr>
          <p:nvPr>
            <p:ph type="body" idx="1"/>
          </p:nvPr>
        </p:nvSpPr>
        <p:spPr>
          <a:xfrm>
            <a:off x="658368" y="2212848"/>
            <a:ext cx="8686800" cy="3216402"/>
          </a:xfrm>
        </p:spPr>
        <p:txBody>
          <a:bodyPr rtlCol="0">
            <a:noAutofit/>
          </a:bodyPr>
          <a:lstStyle/>
          <a:p>
            <a:pPr rtl="0"/>
            <a:r>
              <a:rPr lang="el-GR" dirty="0"/>
              <a:t>Ποιο γεγονός</a:t>
            </a:r>
            <a:r>
              <a:rPr lang="en-US" dirty="0"/>
              <a:t>: </a:t>
            </a:r>
            <a:r>
              <a:rPr lang="el-GR" dirty="0"/>
              <a:t>Μετανάστευση </a:t>
            </a:r>
          </a:p>
          <a:p>
            <a:pPr rtl="0"/>
            <a:r>
              <a:rPr lang="el-GR" dirty="0"/>
              <a:t>Ποιος</a:t>
            </a:r>
            <a:r>
              <a:rPr lang="en-US" dirty="0"/>
              <a:t>: </a:t>
            </a:r>
            <a:r>
              <a:rPr lang="el-GR" dirty="0"/>
              <a:t>Ο κάτοικος μιας χώρας που δεν μπορούσε να ζήσει άλλο εκεί</a:t>
            </a:r>
          </a:p>
          <a:p>
            <a:pPr rtl="0"/>
            <a:r>
              <a:rPr lang="el-GR" dirty="0"/>
              <a:t>Πότε</a:t>
            </a:r>
            <a:r>
              <a:rPr lang="en-US" dirty="0"/>
              <a:t>: </a:t>
            </a:r>
            <a:r>
              <a:rPr lang="el-GR" dirty="0"/>
              <a:t>Μετά από κάποιο συμβάν που τους ανάγκασε να φύγουν από την χώρα τους πχ ένας πόλεμος</a:t>
            </a:r>
          </a:p>
          <a:p>
            <a:pPr rtl="0"/>
            <a:r>
              <a:rPr lang="el-GR" dirty="0"/>
              <a:t>Πού</a:t>
            </a:r>
            <a:r>
              <a:rPr lang="en-US" dirty="0"/>
              <a:t>:</a:t>
            </a:r>
            <a:r>
              <a:rPr lang="el-GR" dirty="0"/>
              <a:t> Σε μία άλλη χώρα</a:t>
            </a:r>
          </a:p>
          <a:p>
            <a:pPr rtl="0"/>
            <a:r>
              <a:rPr lang="el-GR" dirty="0"/>
              <a:t>Πώς</a:t>
            </a:r>
            <a:r>
              <a:rPr lang="en-US" dirty="0"/>
              <a:t>:</a:t>
            </a:r>
            <a:r>
              <a:rPr lang="el-GR" dirty="0"/>
              <a:t> Με πόλεμο</a:t>
            </a:r>
          </a:p>
          <a:p>
            <a:pPr rtl="0"/>
            <a:r>
              <a:rPr lang="el-GR" dirty="0"/>
              <a:t>Γιατί</a:t>
            </a:r>
            <a:r>
              <a:rPr lang="en-US" dirty="0"/>
              <a:t>: </a:t>
            </a:r>
            <a:r>
              <a:rPr lang="el-GR" dirty="0"/>
              <a:t>Για ένα καλύτερο μέλλον</a:t>
            </a: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E66388-560B-2AEC-96CB-F124A85053B0}"/>
              </a:ext>
            </a:extLst>
          </p:cNvPr>
          <p:cNvSpPr>
            <a:spLocks noGrp="1"/>
          </p:cNvSpPr>
          <p:nvPr>
            <p:ph type="title"/>
          </p:nvPr>
        </p:nvSpPr>
        <p:spPr>
          <a:xfrm>
            <a:off x="995934" y="338328"/>
            <a:ext cx="10200132" cy="694944"/>
          </a:xfrm>
        </p:spPr>
        <p:txBody>
          <a:bodyPr>
            <a:normAutofit fontScale="90000"/>
          </a:bodyPr>
          <a:lstStyle/>
          <a:p>
            <a:pPr algn="ctr"/>
            <a:r>
              <a:rPr lang="el-GR" dirty="0"/>
              <a:t>Ομοιότητες και διαφορές των ανθρώπων</a:t>
            </a:r>
          </a:p>
        </p:txBody>
      </p:sp>
      <p:sp>
        <p:nvSpPr>
          <p:cNvPr id="3" name="Θέση κειμένου 2">
            <a:extLst>
              <a:ext uri="{FF2B5EF4-FFF2-40B4-BE49-F238E27FC236}">
                <a16:creationId xmlns:a16="http://schemas.microsoft.com/office/drawing/2014/main" id="{8799E1B2-5FD5-6904-B628-EE8139684087}"/>
              </a:ext>
            </a:extLst>
          </p:cNvPr>
          <p:cNvSpPr>
            <a:spLocks noGrp="1"/>
          </p:cNvSpPr>
          <p:nvPr>
            <p:ph type="body" idx="1"/>
          </p:nvPr>
        </p:nvSpPr>
        <p:spPr>
          <a:xfrm>
            <a:off x="995934" y="1298448"/>
            <a:ext cx="11981330" cy="1041340"/>
          </a:xfrm>
        </p:spPr>
        <p:txBody>
          <a:bodyPr>
            <a:noAutofit/>
          </a:bodyPr>
          <a:lstStyle/>
          <a:p>
            <a:r>
              <a:rPr lang="en-US" sz="2800" dirty="0">
                <a:latin typeface="+mj-lt"/>
              </a:rPr>
              <a:t>Artful Thinking: Perspective, Know, Care about</a:t>
            </a:r>
            <a:endParaRPr lang="el-GR" sz="2800" dirty="0">
              <a:latin typeface="+mj-lt"/>
            </a:endParaRPr>
          </a:p>
          <a:p>
            <a:r>
              <a:rPr lang="en-US" sz="2800" dirty="0">
                <a:latin typeface="+mj-lt"/>
              </a:rPr>
              <a:t> </a:t>
            </a:r>
            <a:r>
              <a:rPr lang="el-GR" sz="2800" dirty="0">
                <a:latin typeface="+mj-lt"/>
              </a:rPr>
              <a:t>( Αντιλαμβάνομαι, γνωρίζω, φροντίζω )</a:t>
            </a:r>
          </a:p>
        </p:txBody>
      </p:sp>
      <p:sp>
        <p:nvSpPr>
          <p:cNvPr id="4" name="Βέλος: Δεξιό 3">
            <a:extLst>
              <a:ext uri="{FF2B5EF4-FFF2-40B4-BE49-F238E27FC236}">
                <a16:creationId xmlns:a16="http://schemas.microsoft.com/office/drawing/2014/main" id="{4A9AC84F-7748-C152-5D59-1DBC7530EDB1}"/>
              </a:ext>
            </a:extLst>
          </p:cNvPr>
          <p:cNvSpPr/>
          <p:nvPr/>
        </p:nvSpPr>
        <p:spPr>
          <a:xfrm>
            <a:off x="322730" y="1641953"/>
            <a:ext cx="434340" cy="354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2" name="Picture 2" descr="Image">
            <a:extLst>
              <a:ext uri="{FF2B5EF4-FFF2-40B4-BE49-F238E27FC236}">
                <a16:creationId xmlns:a16="http://schemas.microsoft.com/office/drawing/2014/main" id="{E9FC7143-19AD-9BB9-5939-9C380FD23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47" y="2597467"/>
            <a:ext cx="4426313" cy="2494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7F4BF7-8499-7E35-D611-B20DC2D8CA4B}"/>
              </a:ext>
            </a:extLst>
          </p:cNvPr>
          <p:cNvSpPr txBox="1"/>
          <p:nvPr/>
        </p:nvSpPr>
        <p:spPr>
          <a:xfrm>
            <a:off x="5880398" y="2512564"/>
            <a:ext cx="5783580" cy="3046988"/>
          </a:xfrm>
          <a:prstGeom prst="rect">
            <a:avLst/>
          </a:prstGeom>
          <a:noFill/>
        </p:spPr>
        <p:txBody>
          <a:bodyPr wrap="square" rtlCol="0">
            <a:spAutoFit/>
          </a:bodyPr>
          <a:lstStyle/>
          <a:p>
            <a:r>
              <a:rPr lang="el-GR" sz="2400" dirty="0"/>
              <a:t>Α. Τι μπορεί να σκέφτεται και να νιώθει ο </a:t>
            </a:r>
            <a:r>
              <a:rPr lang="en-US" sz="2400" dirty="0"/>
              <a:t>Zero</a:t>
            </a:r>
            <a:r>
              <a:rPr lang="el-GR" sz="2400" dirty="0"/>
              <a:t>;</a:t>
            </a:r>
          </a:p>
          <a:p>
            <a:endParaRPr lang="el-GR" sz="2400" dirty="0"/>
          </a:p>
          <a:p>
            <a:r>
              <a:rPr lang="el-GR" sz="2400" dirty="0"/>
              <a:t>Β. Τι θα μπορούσε ίσως να γνωρίζει ή να πιστεύει;</a:t>
            </a:r>
          </a:p>
          <a:p>
            <a:endParaRPr lang="el-GR" sz="2400" dirty="0"/>
          </a:p>
          <a:p>
            <a:r>
              <a:rPr lang="el-GR" sz="2400" dirty="0"/>
              <a:t>Γ. Τι είναι αυτό για το οποίο νοιάζεται και τι φροντίζει;</a:t>
            </a:r>
          </a:p>
        </p:txBody>
      </p:sp>
    </p:spTree>
    <p:extLst>
      <p:ext uri="{BB962C8B-B14F-4D97-AF65-F5344CB8AC3E}">
        <p14:creationId xmlns:p14="http://schemas.microsoft.com/office/powerpoint/2010/main" val="419781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4129"/>
            <a:ext cx="10058400" cy="1188720"/>
          </a:xfrm>
        </p:spPr>
        <p:txBody>
          <a:bodyPr rtlCol="0"/>
          <a:lstStyle/>
          <a:p>
            <a:pPr rtl="0"/>
            <a:r>
              <a:rPr lang="el-GR" dirty="0"/>
              <a:t>6) </a:t>
            </a:r>
            <a:r>
              <a:rPr lang="en-US" dirty="0"/>
              <a:t>Perspective, Know, Care about ( Zero film )</a:t>
            </a:r>
            <a:endParaRPr lang="el-GR" dirty="0"/>
          </a:p>
        </p:txBody>
      </p:sp>
      <p:sp>
        <p:nvSpPr>
          <p:cNvPr id="3" name="Σύμβολο κράτησης θέσης κειμένου 2"/>
          <p:cNvSpPr>
            <a:spLocks noGrp="1"/>
          </p:cNvSpPr>
          <p:nvPr>
            <p:ph type="body" idx="1"/>
          </p:nvPr>
        </p:nvSpPr>
        <p:spPr>
          <a:xfrm>
            <a:off x="958103" y="1629310"/>
            <a:ext cx="4800600" cy="1861925"/>
          </a:xfrm>
        </p:spPr>
        <p:txBody>
          <a:bodyPr rtlCol="0">
            <a:noAutofit/>
          </a:bodyPr>
          <a:lstStyle/>
          <a:p>
            <a:pPr rtl="0"/>
            <a:r>
              <a:rPr lang="el-GR" dirty="0">
                <a:solidFill>
                  <a:schemeClr val="tx1"/>
                </a:solidFill>
              </a:rPr>
              <a:t>Α. Ο </a:t>
            </a:r>
            <a:r>
              <a:rPr lang="en-US" dirty="0">
                <a:solidFill>
                  <a:schemeClr val="tx1"/>
                </a:solidFill>
              </a:rPr>
              <a:t>Zero </a:t>
            </a:r>
            <a:r>
              <a:rPr lang="el-GR" dirty="0">
                <a:solidFill>
                  <a:schemeClr val="tx1"/>
                </a:solidFill>
              </a:rPr>
              <a:t>νιώθει στεναχώρια και θλίψη που είναι διαφορετικός από τους άλλους και πιστεύει πως δεν ανήκει πουθενά. Επίσης νιώθει μοναξιά επειδή κανείς δεν τον θέλει στην παρέα του.</a:t>
            </a:r>
          </a:p>
        </p:txBody>
      </p:sp>
      <p:sp>
        <p:nvSpPr>
          <p:cNvPr id="5" name="Σύμβολο κράτησης θέσης κειμένου 4"/>
          <p:cNvSpPr>
            <a:spLocks noGrp="1"/>
          </p:cNvSpPr>
          <p:nvPr>
            <p:ph type="body" sz="quarter" idx="3"/>
          </p:nvPr>
        </p:nvSpPr>
        <p:spPr>
          <a:xfrm>
            <a:off x="6834244" y="2211767"/>
            <a:ext cx="4800600" cy="2878350"/>
          </a:xfrm>
        </p:spPr>
        <p:txBody>
          <a:bodyPr rtlCol="0">
            <a:noAutofit/>
          </a:bodyPr>
          <a:lstStyle/>
          <a:p>
            <a:pPr rtl="0"/>
            <a:r>
              <a:rPr lang="el-GR" dirty="0">
                <a:solidFill>
                  <a:schemeClr val="tx1"/>
                </a:solidFill>
              </a:rPr>
              <a:t>Γ. Ο </a:t>
            </a:r>
            <a:r>
              <a:rPr lang="en-US" dirty="0">
                <a:solidFill>
                  <a:schemeClr val="tx1"/>
                </a:solidFill>
              </a:rPr>
              <a:t>Zero </a:t>
            </a:r>
            <a:r>
              <a:rPr lang="el-GR" dirty="0">
                <a:solidFill>
                  <a:schemeClr val="tx1"/>
                </a:solidFill>
              </a:rPr>
              <a:t>εκτιμά τα μικρά στην ζωή και φροντίζει τον εαυτό του και στην συνέχεια γνωρίζει μία κοπέλα σαν και αυτόν που θα τον προσέχει και θα τον αγαπά για αυτό που είναι. Έτσι εκείνος θέλει να την προστατεύσει. Στο τέλος ο </a:t>
            </a:r>
            <a:r>
              <a:rPr lang="en-US" dirty="0">
                <a:solidFill>
                  <a:schemeClr val="tx1"/>
                </a:solidFill>
              </a:rPr>
              <a:t>Zero </a:t>
            </a:r>
            <a:r>
              <a:rPr lang="el-GR" dirty="0">
                <a:solidFill>
                  <a:schemeClr val="tx1"/>
                </a:solidFill>
              </a:rPr>
              <a:t>παύει να νοιάζεται για τις διαφορές του από τους άλλους και καταλαβαίνει πως το να είσαι διαφορετικός δεν είναι κακό.</a:t>
            </a:r>
          </a:p>
        </p:txBody>
      </p:sp>
      <p:sp>
        <p:nvSpPr>
          <p:cNvPr id="8" name="TextBox 7">
            <a:extLst>
              <a:ext uri="{FF2B5EF4-FFF2-40B4-BE49-F238E27FC236}">
                <a16:creationId xmlns:a16="http://schemas.microsoft.com/office/drawing/2014/main" id="{4F8973C9-033C-6311-C3A1-991428221D29}"/>
              </a:ext>
            </a:extLst>
          </p:cNvPr>
          <p:cNvSpPr txBox="1"/>
          <p:nvPr/>
        </p:nvSpPr>
        <p:spPr>
          <a:xfrm>
            <a:off x="824753" y="3935955"/>
            <a:ext cx="4933950" cy="2308324"/>
          </a:xfrm>
          <a:prstGeom prst="rect">
            <a:avLst/>
          </a:prstGeom>
          <a:noFill/>
        </p:spPr>
        <p:txBody>
          <a:bodyPr wrap="square">
            <a:spAutoFit/>
          </a:bodyPr>
          <a:lstStyle/>
          <a:p>
            <a:pPr rtl="0"/>
            <a:r>
              <a:rPr lang="el-GR" sz="2400" dirty="0"/>
              <a:t>Β. Ο </a:t>
            </a:r>
            <a:r>
              <a:rPr lang="en-US" sz="2400" dirty="0"/>
              <a:t>Zero </a:t>
            </a:r>
            <a:r>
              <a:rPr lang="el-GR" sz="2400" dirty="0"/>
              <a:t>στην αρχή πιστεύει πως θα μπορέσει να βρει κάποιον που τον προσέχει και τον φροντίζει παρά τις διαφορές του. Όσο περνάει ο καιρός όμως, παύει να πιστεύει το ίδιο και χάνει κάθε ελπίδα.</a:t>
            </a:r>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νθισμένη κερασιά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349_TF03031002_TF03031002" id="{75110632-8E7D-403B-A7FF-650B995DA029}" vid="{C1F4C5E1-E454-4C4A-9B6F-B66955315C63}"/>
    </a:ext>
  </a:extLst>
</a:theme>
</file>

<file path=ppt/theme/theme2.xml><?xml version="1.0" encoding="utf-8"?>
<a:theme xmlns:a="http://schemas.openxmlformats.org/drawingml/2006/main" name="Θέμα του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 φύσης ανθισμένης κερασιάς (ευρεία οθόνη)</Template>
  <TotalTime>1329</TotalTime>
  <Words>1330</Words>
  <Application>Microsoft Office PowerPoint</Application>
  <PresentationFormat>Widescreen</PresentationFormat>
  <Paragraphs>113</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Whitney</vt:lpstr>
      <vt:lpstr>Ανθισμένη κερασιά 16x9</vt:lpstr>
      <vt:lpstr>Δ’ ΘΕΜΑΤΙΚΗ ΕΝΟΤΗΤΑ</vt:lpstr>
      <vt:lpstr>1) Brainstorming «Ξένος»</vt:lpstr>
      <vt:lpstr>2) Artful Thinking: Βλέπω, σκέφτομαι, αναρωτιέμαι</vt:lpstr>
      <vt:lpstr>3) Artful Thinking: Βλέπω, σκέφτομαι, αναρωτιέμαι</vt:lpstr>
      <vt:lpstr>4) Artful Thinking: Beginning, middle, end           Τίτλος: 6 απελπισμένοι μετανάστες</vt:lpstr>
      <vt:lpstr>Στερεότυπα και προκαταλήψεις</vt:lpstr>
      <vt:lpstr>5) 5Π1Γ</vt:lpstr>
      <vt:lpstr>Ομοιότητες και διαφορές των ανθρώπων</vt:lpstr>
      <vt:lpstr>6) Perspective, Know, Care about ( Zero film )</vt:lpstr>
      <vt:lpstr>Ομοιότητες και διαφορές των ανθρώπων</vt:lpstr>
      <vt:lpstr>7) Think, Pair, Share</vt:lpstr>
      <vt:lpstr>PowerPoint Presentation</vt:lpstr>
      <vt:lpstr>PowerPoint Presentation</vt:lpstr>
      <vt:lpstr>10) Γνωρίζοντας τους άλλους, γνωρίζουμε  καλύτερα τον εαυτό μας</vt:lpstr>
      <vt:lpstr>Γιατί λοιπόν με φωνάζεις «ξένο»; ( Να σχολιάσετε το κείμενο )</vt:lpstr>
      <vt:lpstr>11) O Εκχριστιανισμός των Σλάβων</vt:lpstr>
      <vt:lpstr>Μαρία -  Λουίζα Αλαφούζου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 ΘΕΜΑΤΙΚΗ ΕΝΟΤΗΤΑ</dc:title>
  <dc:creator>nik</dc:creator>
  <cp:lastModifiedBy>Paris</cp:lastModifiedBy>
  <cp:revision>22</cp:revision>
  <dcterms:created xsi:type="dcterms:W3CDTF">2022-05-22T16:44:08Z</dcterms:created>
  <dcterms:modified xsi:type="dcterms:W3CDTF">2022-05-26T20:48:01Z</dcterms:modified>
</cp:coreProperties>
</file>