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 varScale="1">
        <p:scale>
          <a:sx n="68" d="100"/>
          <a:sy n="68" d="100"/>
        </p:scale>
        <p:origin x="-14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170E-5F06-4719-8A5A-B9FA2B7F3818}" type="datetimeFigureOut">
              <a:rPr lang="en-US" smtClean="0"/>
              <a:t>10/12/2015</a:t>
            </a:fld>
            <a:endParaRPr lang="en-US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B84A-F1C8-4A5B-94D1-31B3398824C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170E-5F06-4719-8A5A-B9FA2B7F3818}" type="datetimeFigureOut">
              <a:rPr lang="en-US" smtClean="0"/>
              <a:t>10/12/2015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B84A-F1C8-4A5B-94D1-31B3398824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170E-5F06-4719-8A5A-B9FA2B7F3818}" type="datetimeFigureOut">
              <a:rPr lang="en-US" smtClean="0"/>
              <a:t>10/12/2015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B84A-F1C8-4A5B-94D1-31B3398824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170E-5F06-4719-8A5A-B9FA2B7F3818}" type="datetimeFigureOut">
              <a:rPr lang="en-US" smtClean="0"/>
              <a:t>10/12/2015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B84A-F1C8-4A5B-94D1-31B3398824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170E-5F06-4719-8A5A-B9FA2B7F3818}" type="datetimeFigureOut">
              <a:rPr lang="en-US" smtClean="0"/>
              <a:t>10/12/2015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B84A-F1C8-4A5B-94D1-31B3398824C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170E-5F06-4719-8A5A-B9FA2B7F3818}" type="datetimeFigureOut">
              <a:rPr lang="en-US" smtClean="0"/>
              <a:t>10/12/2015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B84A-F1C8-4A5B-94D1-31B3398824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170E-5F06-4719-8A5A-B9FA2B7F3818}" type="datetimeFigureOut">
              <a:rPr lang="en-US" smtClean="0"/>
              <a:t>10/12/2015</a:t>
            </a:fld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B84A-F1C8-4A5B-94D1-31B3398824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170E-5F06-4719-8A5A-B9FA2B7F3818}" type="datetimeFigureOut">
              <a:rPr lang="en-US" smtClean="0"/>
              <a:t>10/12/2015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B84A-F1C8-4A5B-94D1-31B3398824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170E-5F06-4719-8A5A-B9FA2B7F3818}" type="datetimeFigureOut">
              <a:rPr lang="en-US" smtClean="0"/>
              <a:t>10/12/2015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B84A-F1C8-4A5B-94D1-31B3398824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170E-5F06-4719-8A5A-B9FA2B7F3818}" type="datetimeFigureOut">
              <a:rPr lang="en-US" smtClean="0"/>
              <a:t>10/12/2015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B84A-F1C8-4A5B-94D1-31B3398824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Ψαλίδισμα και στρογγύλεμα μίας γωνίας του ορθογωνίου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 τρίγωνο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170E-5F06-4719-8A5A-B9FA2B7F3818}" type="datetimeFigureOut">
              <a:rPr lang="en-US" smtClean="0"/>
              <a:t>10/12/2015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1BCB84A-F1C8-4A5B-94D1-31B3398824C1}" type="slidenum">
              <a:rPr lang="en-US" smtClean="0"/>
              <a:t>‹#›</a:t>
            </a:fld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9 - Ελεύθερη σχεδίαση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- Ελεύθερη σχεδίαση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B83170E-5F06-4719-8A5A-B9FA2B7F3818}" type="datetimeFigureOut">
              <a:rPr lang="en-US" smtClean="0"/>
              <a:t>10/12/2015</a:t>
            </a:fld>
            <a:endParaRPr lang="en-US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1BCB84A-F1C8-4A5B-94D1-31B3398824C1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1 - Ομάδα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- Ελεύθερη σχεδίαση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- Ελεύθερη σχεδίαση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afroditi.uom.gr/rc/chapter1/20000100078.pdf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yslexia.gr/cms/index.php?option=com_content&amp;view=article&amp;id=91&amp;Itemid=93" TargetMode="External"/><Relationship Id="rId2" Type="http://schemas.openxmlformats.org/officeDocument/2006/relationships/hyperlink" Target="http://www.dyslexia.gr/cms/index.php?option=com_content&amp;view=article&amp;id=90&amp;Itemid=92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ikidcenters.com/%CF%84%CE%B9-%CE%B3%CE%BD%CF%89%CF%81%CE%AF%CE%B6%CE%B5%CF%84%CE%B5-%CE%B3%CE%B9%CE%B1-%CF%84%CE%B7%CE%BD-%CE%B4%CF%85%CF%83%CE%B1%CE%BD%CE%B1%CE%B3%CE%BD%CF%89%CF%83%CE%AF%CE%B1-infographic/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rgastiri-argo.gr/pdf/nomosdikaiwmatwnmathitwn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a3.gr/eidiki_agogi/16-Idrysi-sxol-smea-b-thmia.htm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sz="3600" b="1" dirty="0" err="1" smtClean="0"/>
              <a:t>Kέντρα</a:t>
            </a:r>
            <a:r>
              <a:rPr lang="el-GR" sz="3600" b="1" dirty="0" smtClean="0"/>
              <a:t> </a:t>
            </a:r>
            <a:r>
              <a:rPr lang="el-GR" sz="3600" b="1" dirty="0" err="1" smtClean="0"/>
              <a:t>Διαφοροδιάγνωσης</a:t>
            </a:r>
            <a:r>
              <a:rPr lang="el-GR" sz="3600" b="1" dirty="0" smtClean="0"/>
              <a:t>, Διάγνωσης και Υποστήριξης (ΚΕΔΔΥ)</a:t>
            </a:r>
            <a:r>
              <a:rPr lang="el-GR" b="1" dirty="0" smtClean="0"/>
              <a:t/>
            </a:r>
            <a:br>
              <a:rPr lang="el-GR" b="1" dirty="0" smtClean="0"/>
            </a:br>
            <a:endParaRPr lang="en-US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Συχνές ερωτήσεις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/>
              <a:t>Ποιες είναι οι αρμοδιότητες ενός ΚΕΔΔΥ;</a:t>
            </a:r>
            <a:endParaRPr lang="en-US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</a:t>
            </a:r>
            <a:r>
              <a:rPr lang="el-GR" dirty="0" smtClean="0">
                <a:solidFill>
                  <a:srgbClr val="FF0000"/>
                </a:solidFill>
              </a:rPr>
              <a:t>εισήγηση</a:t>
            </a:r>
            <a:r>
              <a:rPr lang="el-GR" dirty="0" smtClean="0"/>
              <a:t> για την ίδρυση, κατάργηση, προαγωγή, υποβιβασμό, μετατροπή, ή συγχώνευση σχολείων ειδικής αγωγής και τμημάτων ένταξης.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b="1" dirty="0" smtClean="0"/>
              <a:t>Πότε γίνεται η αξιολόγηση των μαθητών</a:t>
            </a:r>
            <a:r>
              <a:rPr lang="el-GR" dirty="0" smtClean="0"/>
              <a:t>;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Κάθε χρόνο τους μήνες Νοέμβριο και Δεκέμβριο.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/>
              <a:t>Ποια είναι η διαδικασία που ακολουθείται;</a:t>
            </a:r>
            <a:endParaRPr lang="en-US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b="1" dirty="0" smtClean="0"/>
              <a:t>1. Στο Σχολείο: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Καλείται ο Σχολικός Σύμβουλος για κατάρτιση ειδικού προγράμματος.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Αν οι δυσκολίες παραμένουν, καλείται ο Σύμβουλος Ειδικής Αγωγής.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Αν υπάρχουν ενδείξεις σοβαρής διαταραχής, ΤΟΤΕ ΜΟΝΟ, και με τη σύμφωνη γνώμη των γονέων γίνεται παραπομπή στο ΚΕΔΔΥ.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/>
              <a:t>Ποια είναι η διαδικασία που ακολουθείται;</a:t>
            </a:r>
            <a:endParaRPr lang="en-US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b="1" dirty="0" smtClean="0"/>
              <a:t>2. Στο ΚΕΔΔΥ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Ο γονιός ή ο έχων τη γονική μέριμνα κάνει αίτηση.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Γίνεται η αξιολόγηση.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Το σχολείο συμβάλλει παρέχοντας στοιχεία.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Μετά την αξιολόγηση συντάσσεται η γνωμάτευση και το Ειδικό Εξατομικευμένο Πρόγραμμα, τα οποία αποστέλλονται στο Σχολείο.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/>
              <a:t>Ποια είναι η διαδικασία που ακολουθείται;</a:t>
            </a:r>
            <a:endParaRPr lang="en-US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Μετά την αξιολόγηση συντάσσεται η γνωμάτευση και το Ειδικό Εξατομικευμένο Πρόγραμμα, τα οποία αποστέλλονται στο Σχολείο.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/>
              <a:t>Ποια είναι τα άτομα με ειδικές εκπαιδευτικές ανάγκες;</a:t>
            </a:r>
            <a:endParaRPr lang="en-US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Σύμφωνα με το </a:t>
            </a:r>
            <a:r>
              <a:rPr lang="el-GR" dirty="0" smtClean="0">
                <a:hlinkClick r:id="rId2"/>
              </a:rPr>
              <a:t>Ν. 2817/2000</a:t>
            </a:r>
            <a:r>
              <a:rPr lang="el-GR" dirty="0" smtClean="0"/>
              <a:t> άτομα με ειδικές εκπαιδευτικές ανάγκες θεωρούνται τα άτομα που έχουν σημαντική δυσκολία μάθησης και προσαρμογής, εξαιτίας σωματικών, διανοητικών, ψυχολογικών, συναισθηματικών και κοινωνικών ιδιαιτεροτήτων.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/>
              <a:t>Ποια είναι τα άτομα με ειδικές εκπαιδευτικές ανάγκες;</a:t>
            </a:r>
            <a:endParaRPr lang="en-US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l-GR" dirty="0" smtClean="0"/>
              <a:t>Στα άτομα αυτά περιλαμβάνονται όσοι έχουν:</a:t>
            </a:r>
          </a:p>
          <a:p>
            <a:pPr>
              <a:buFont typeface="Wingdings" pitchFamily="2" charset="2"/>
              <a:buChar char="ü"/>
            </a:pPr>
            <a:r>
              <a:rPr lang="el-GR" dirty="0"/>
              <a:t>ν</a:t>
            </a:r>
            <a:r>
              <a:rPr lang="el-GR" dirty="0" smtClean="0"/>
              <a:t>οητική ανεπάρκεια ή ανωριμότητα,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ιδιαίτερα σοβαρά προβλήματα όρασης (τυφλοί, αμβλύωπες) ή ακοής (κωφοί, βαρήκοοι),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σοβαρά νευρολογικά ή ορθοπεδικά ελαττώματα ή προβλήματα υγείας,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προβλήματα λόγου και ομιλίας,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ειδικές δυσκολίες στη μάθηση, όπως </a:t>
            </a:r>
            <a:r>
              <a:rPr lang="el-GR" dirty="0" smtClean="0">
                <a:hlinkClick r:id="rId2"/>
              </a:rPr>
              <a:t>δυσλεξία</a:t>
            </a:r>
            <a:r>
              <a:rPr lang="el-GR" dirty="0" smtClean="0"/>
              <a:t>, </a:t>
            </a:r>
            <a:r>
              <a:rPr lang="el-GR" dirty="0" err="1" smtClean="0">
                <a:hlinkClick r:id="rId3"/>
              </a:rPr>
              <a:t>δυσαριθμησία</a:t>
            </a:r>
            <a:r>
              <a:rPr lang="el-GR" dirty="0" smtClean="0"/>
              <a:t>, </a:t>
            </a:r>
            <a:r>
              <a:rPr lang="el-GR" dirty="0" err="1" smtClean="0">
                <a:hlinkClick r:id="rId4"/>
              </a:rPr>
              <a:t>δυσαναγνωσία</a:t>
            </a:r>
            <a:r>
              <a:rPr lang="el-GR" dirty="0" smtClean="0"/>
              <a:t>,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σύνθετες γνωστικές, συναισθηματικές και κοινωνικές δυσκολίες και όσοι παρουσιάζουν αυτισμό και άλλες διαταραχές ανάπτυξης.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/>
              <a:t>Ποια είναι τα άτομα με ειδικές εκπαιδευτικές ανάγκες;</a:t>
            </a:r>
            <a:endParaRPr lang="en-US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l-GR" dirty="0"/>
              <a:t>π</a:t>
            </a:r>
            <a:r>
              <a:rPr lang="el-GR" dirty="0" smtClean="0"/>
              <a:t>ρόσωπα νηπιακής, παιδικής και εφηβικής ηλικίας που δεν ανήκουν σε μια από τις προηγούμενες περιπτώσεις αλλά έχουν την ανάγκη από ειδική εκπαιδευτική προσέγγιση και φροντίδα για ορισμένη χρονική περίοδο ή για ολόκληρη την περίοδο της σχολικής ζωής τους.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l-GR" sz="3200" dirty="0" smtClean="0"/>
              <a:t>Και με την Ξένη Γλώσσα</a:t>
            </a:r>
            <a:r>
              <a:rPr lang="el-GR" dirty="0" smtClean="0"/>
              <a:t>;;;;;;;;;</a:t>
            </a:r>
            <a:endParaRPr lang="en-US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l-GR" dirty="0" smtClean="0"/>
              <a:t>Οι εκπαιδευτικοί:</a:t>
            </a:r>
          </a:p>
          <a:p>
            <a:pPr lvl="0"/>
            <a:r>
              <a:rPr lang="el-GR" i="1" dirty="0"/>
              <a:t>Απλουστεύουν και κωδικοποιούν το περιεχόμενο της κάθε διδακτικής ενότητας,</a:t>
            </a:r>
            <a:endParaRPr lang="en-US" dirty="0"/>
          </a:p>
          <a:p>
            <a:pPr lvl="0"/>
            <a:r>
              <a:rPr lang="el-GR" i="1" dirty="0"/>
              <a:t>δεν εντάσσουν στο μάθημά τους δυσνόητα γλωσσικά στοιχεία (δύσκολες λέξεις, </a:t>
            </a:r>
            <a:r>
              <a:rPr lang="el-GR" i="1" dirty="0" err="1"/>
              <a:t>μορφοσυντακτικά</a:t>
            </a:r>
            <a:r>
              <a:rPr lang="el-GR" i="1" dirty="0"/>
              <a:t> φαινόμενα),</a:t>
            </a:r>
            <a:endParaRPr lang="en-US" dirty="0"/>
          </a:p>
          <a:p>
            <a:pPr lvl="0"/>
            <a:r>
              <a:rPr lang="el-GR" i="1" dirty="0"/>
              <a:t>αναθέτουν ρόλους στο πλαίσιο απλών και παιγνιωδών δραστηριοτήτων οι οποίες ανταποκρίνονται στα ενδιαφέροντα και στις ανάγκες τους, αποδεικνύουν και ενισχύουν τις ικανότητές τους,</a:t>
            </a:r>
            <a:endParaRPr lang="en-US" dirty="0"/>
          </a:p>
          <a:p>
            <a:pPr lvl="0"/>
            <a:r>
              <a:rPr lang="el-GR" i="1" dirty="0"/>
              <a:t>χρησιμοποιούν κυρίως ασκήσεις αντιστοίχισης, πολλαπλών επιλογών,</a:t>
            </a:r>
            <a:endParaRPr lang="en-US" dirty="0"/>
          </a:p>
          <a:p>
            <a:pPr lvl="0"/>
            <a:r>
              <a:rPr lang="el-GR" i="1" dirty="0"/>
              <a:t>ανακεφαλαιώνουν σε κάθε διδακτική ώρα τα όσα πρέπει να μάθουν οι μαθητές τους,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  <p:pic>
        <p:nvPicPr>
          <p:cNvPr id="6" name="3 - Θέση περιεχομένου" descr="κατάλογος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84168" y="318163"/>
            <a:ext cx="1368152" cy="863586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l-GR" sz="3200" dirty="0" smtClean="0"/>
              <a:t>Και με την Ξένη Γλώσσα;;;;;;;;;</a:t>
            </a:r>
            <a:endParaRPr lang="en-US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l-GR" i="1" dirty="0"/>
              <a:t>υποδεικνύουν στρατηγικές μάθησης και τους ζητούν να τις εφαρμόσουν σε πολύ εύκολες δραστηριότητες προκειμένου να ενισχύεται η αυτοπεποίθησή τους,</a:t>
            </a:r>
            <a:endParaRPr lang="en-US" dirty="0"/>
          </a:p>
          <a:p>
            <a:pPr lvl="0"/>
            <a:r>
              <a:rPr lang="el-GR" i="1" dirty="0"/>
              <a:t>συζητούν με τους μαθητές σχετικά με αυτά που τους δυσκολεύουν και με ότι θα τους άρεσε να κάνουν στο πλαίσιο του </a:t>
            </a:r>
            <a:r>
              <a:rPr lang="el-GR" i="1" dirty="0" smtClean="0"/>
              <a:t>μαθήματος,</a:t>
            </a:r>
            <a:endParaRPr lang="en-US" dirty="0"/>
          </a:p>
          <a:p>
            <a:pPr lvl="0"/>
            <a:r>
              <a:rPr lang="el-GR" i="1" dirty="0" smtClean="0"/>
              <a:t>Αξιολογούν, αποτιμώντας </a:t>
            </a:r>
            <a:r>
              <a:rPr lang="el-GR" i="1" dirty="0"/>
              <a:t>κυρίως την προσπάθειά τους, τη μαθησιακή τους συμπεριφορά και την πρόοδό τους σε σχέση πάντα με τις δυνατότητες και τις δεξιότητές τους ενθαρρύνοντας και επιβραβεύοντας κάθε τους ‘’επίτευγμα</a:t>
            </a:r>
            <a:r>
              <a:rPr lang="el-GR" i="1" dirty="0" smtClean="0"/>
              <a:t>’’ (</a:t>
            </a:r>
            <a:r>
              <a:rPr lang="el-GR" dirty="0"/>
              <a:t>Φ. 52  /121 /14903 / Γ1 </a:t>
            </a:r>
            <a:r>
              <a:rPr lang="el-GR" dirty="0" smtClean="0"/>
              <a:t>).</a:t>
            </a:r>
            <a:endParaRPr lang="en-US" dirty="0"/>
          </a:p>
          <a:p>
            <a:endParaRPr lang="en-US" dirty="0"/>
          </a:p>
        </p:txBody>
      </p:sp>
      <p:pic>
        <p:nvPicPr>
          <p:cNvPr id="4" name="3 - Θέση περιεχομένου" descr="κατάλογος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84168" y="318163"/>
            <a:ext cx="1368152" cy="86358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Τι είναι η </a:t>
            </a:r>
            <a:r>
              <a:rPr lang="el-GR" dirty="0" err="1" smtClean="0"/>
              <a:t>διαφοροδιάγνωση</a:t>
            </a:r>
            <a:r>
              <a:rPr lang="el-GR" dirty="0" smtClean="0"/>
              <a:t>;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 smtClean="0"/>
              <a:t>Διαφορική διάγνωση ή </a:t>
            </a:r>
            <a:r>
              <a:rPr lang="el-GR" b="1" dirty="0" err="1" smtClean="0"/>
              <a:t>διαφοροδιάγνωση</a:t>
            </a:r>
            <a:r>
              <a:rPr lang="el-GR" dirty="0" smtClean="0"/>
              <a:t> είναι η διαγνωστική διαδικασία μέσω της οποίας αποκλείονται παθήσεις με παρόμοια συμπτώματα ώστε να καταλήξουμε στην επικρατέστερη διάγνωση.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600" b="1" dirty="0" smtClean="0"/>
              <a:t>ΚΕΔΔΥ: Τι είναι και που απευθύνεται;</a:t>
            </a:r>
            <a:r>
              <a:rPr lang="el-GR" dirty="0" smtClean="0"/>
              <a:t/>
            </a:r>
            <a:br>
              <a:rPr lang="el-GR" dirty="0" smtClean="0"/>
            </a:b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είναι αποκεντρωμένη δημόσια εκπαιδευτική υπηρεσία, αρμοδιότητας Υπουργείου Παιδείας</a:t>
            </a:r>
          </a:p>
          <a:p>
            <a:r>
              <a:rPr lang="el-GR" dirty="0" smtClean="0"/>
              <a:t>υπάγεται στην Περιφερειακή Διεύθυνση Εκπαίδευσης και έχει ως σκοπό την προσφορά υπηρεσιών διάγνωσης, αξιολόγησης και υποστήριξης των μαθητών και ιδιαίτερα εκείνων που έχουν </a:t>
            </a:r>
            <a:r>
              <a:rPr lang="el-GR" b="1" u="sng" dirty="0" smtClean="0">
                <a:hlinkClick r:id="rId2"/>
              </a:rPr>
              <a:t>ειδικές εκπαιδευτικές ανάγκες</a:t>
            </a:r>
            <a:r>
              <a:rPr lang="el-GR" b="1" u="sng" dirty="0" smtClean="0"/>
              <a:t>.</a:t>
            </a:r>
            <a:endParaRPr lang="en-US" b="1" u="sng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b="1" dirty="0" smtClean="0"/>
              <a:t>ΚΕΔΔΥ: Τι είναι και που απευθύνεται</a:t>
            </a:r>
            <a:r>
              <a:rPr lang="el-GR" b="1" dirty="0" smtClean="0"/>
              <a:t>;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αναλαμβάνει δραστηριότητες υποστήριξης, πληροφόρησης και ευαισθητοποίησης των εκπαιδευτικών, των γονέων και της κοινωνίας.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/>
              <a:t>Ποιους αξιολογεί το ΚΕΔΔΥ;</a:t>
            </a:r>
            <a:endParaRPr lang="en-US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 smtClean="0"/>
              <a:t>αξιολογεί μαθητές που δεν έχουν συμπληρώσει το εικοστό δεύτερο (22ο) έτος της ηλικίας τους.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/>
              <a:t>Πώς &amp; από ποιούς γίνεται η αξιολόγηση;</a:t>
            </a:r>
            <a:endParaRPr lang="en-US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b="1" dirty="0" smtClean="0"/>
              <a:t>Η αξιολόγηση πραγματοποιείται από </a:t>
            </a:r>
            <a:r>
              <a:rPr lang="el-GR" b="1" dirty="0" smtClean="0">
                <a:solidFill>
                  <a:srgbClr val="FF0000"/>
                </a:solidFill>
              </a:rPr>
              <a:t>πενταμελή διεπιστημονική ομάδα</a:t>
            </a:r>
            <a:r>
              <a:rPr lang="el-GR" b="1" dirty="0" smtClean="0"/>
              <a:t>, που απαρτίζεται από έναν </a:t>
            </a:r>
            <a:r>
              <a:rPr lang="el-G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εκπαιδευτικό Ειδικής Αγωγής και Εκπαίδευσης </a:t>
            </a:r>
            <a:r>
              <a:rPr lang="el-GR" b="1" dirty="0" smtClean="0"/>
              <a:t>(ΕΑΕ) (προσχολικής ή πρωτοβάθμιας ή δευτεροβάθμιας εκπαίδευσης), έναν </a:t>
            </a:r>
            <a:r>
              <a:rPr lang="el-GR" b="1" dirty="0" smtClean="0">
                <a:solidFill>
                  <a:srgbClr val="92D050"/>
                </a:solidFill>
              </a:rPr>
              <a:t>παιδοψυχίατρο</a:t>
            </a:r>
            <a:r>
              <a:rPr lang="el-GR" b="1" dirty="0" smtClean="0"/>
              <a:t> ή </a:t>
            </a:r>
            <a:r>
              <a:rPr lang="el-GR" b="1" i="1" dirty="0" smtClean="0"/>
              <a:t>παιδίατρο</a:t>
            </a:r>
            <a:r>
              <a:rPr lang="el-GR" b="1" dirty="0" smtClean="0"/>
              <a:t> με εξειδίκευση στην </a:t>
            </a:r>
            <a:r>
              <a:rPr lang="el-GR" b="1" i="1" dirty="0" err="1" smtClean="0"/>
              <a:t>παιδονευρολογία</a:t>
            </a:r>
            <a:r>
              <a:rPr lang="el-GR" b="1" dirty="0" smtClean="0"/>
              <a:t> ή </a:t>
            </a:r>
            <a:r>
              <a:rPr lang="el-GR" b="1" i="1" dirty="0" smtClean="0"/>
              <a:t>νευρολόγο</a:t>
            </a:r>
            <a:r>
              <a:rPr lang="el-GR" b="1" dirty="0" smtClean="0"/>
              <a:t> με εξειδίκευση στην </a:t>
            </a:r>
            <a:r>
              <a:rPr lang="el-GR" b="1" i="1" dirty="0" err="1" smtClean="0"/>
              <a:t>παιδονευρολογία</a:t>
            </a:r>
            <a:r>
              <a:rPr lang="el-GR" b="1" dirty="0" smtClean="0"/>
              <a:t>, έναν </a:t>
            </a:r>
            <a:r>
              <a:rPr lang="el-GR" b="1" dirty="0" smtClean="0">
                <a:solidFill>
                  <a:schemeClr val="accent2">
                    <a:lumMod val="75000"/>
                  </a:schemeClr>
                </a:solidFill>
              </a:rPr>
              <a:t>κοινωνικό λειτουργό</a:t>
            </a:r>
            <a:r>
              <a:rPr lang="el-GR" b="1" dirty="0" smtClean="0"/>
              <a:t>, έναν </a:t>
            </a:r>
            <a:r>
              <a:rPr lang="el-GR" b="1" dirty="0" smtClean="0">
                <a:solidFill>
                  <a:schemeClr val="accent6">
                    <a:lumMod val="75000"/>
                  </a:schemeClr>
                </a:solidFill>
              </a:rPr>
              <a:t>ψυχολόγο</a:t>
            </a:r>
            <a:r>
              <a:rPr lang="el-GR" b="1" dirty="0" smtClean="0"/>
              <a:t> και έναν </a:t>
            </a:r>
            <a:r>
              <a:rPr lang="el-GR" b="1" dirty="0" smtClean="0">
                <a:solidFill>
                  <a:srgbClr val="7030A0"/>
                </a:solidFill>
              </a:rPr>
              <a:t>λογοθεραπευτή</a:t>
            </a:r>
            <a:r>
              <a:rPr lang="el-GR" b="1" dirty="0"/>
              <a:t> </a:t>
            </a:r>
            <a:r>
              <a:rPr lang="el-GR" b="1" dirty="0" smtClean="0"/>
              <a:t>(μετά από εισήγηση είναι </a:t>
            </a:r>
            <a:r>
              <a:rPr lang="el-GR" b="1" dirty="0" err="1" smtClean="0"/>
              <a:t>δυνστή</a:t>
            </a:r>
            <a:r>
              <a:rPr lang="el-GR" b="1" dirty="0" smtClean="0"/>
              <a:t> η παρουσία </a:t>
            </a:r>
            <a:r>
              <a:rPr lang="el-GR" b="1" dirty="0" err="1" smtClean="0"/>
              <a:t>εργοθεραπευτή</a:t>
            </a:r>
            <a:r>
              <a:rPr lang="el-GR" b="1" dirty="0" smtClean="0"/>
              <a:t>).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/>
              <a:t>Ποιες είναι οι αρμοδιότητες ενός ΚΕΔΔΥ;</a:t>
            </a:r>
            <a:endParaRPr lang="en-US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Η </a:t>
            </a:r>
            <a:r>
              <a:rPr lang="el-GR" dirty="0" smtClean="0">
                <a:solidFill>
                  <a:srgbClr val="FF0000"/>
                </a:solidFill>
              </a:rPr>
              <a:t>έρευνα </a:t>
            </a:r>
            <a:r>
              <a:rPr lang="el-GR" dirty="0" smtClean="0"/>
              <a:t>για τη διαπίστωση του είδους και του βαθμού των δυσκολιών των ατόμων με ειδικές εκπαιδευτικές ανάγκες στο σύνολο των παιδιών σχολικής και προσχολικής ηλικίας.</a:t>
            </a:r>
          </a:p>
          <a:p>
            <a:r>
              <a:rPr lang="el-GR" dirty="0" smtClean="0"/>
              <a:t>Η </a:t>
            </a:r>
            <a:r>
              <a:rPr lang="el-GR" dirty="0" smtClean="0">
                <a:solidFill>
                  <a:srgbClr val="FF0000"/>
                </a:solidFill>
              </a:rPr>
              <a:t>εισήγηση</a:t>
            </a:r>
            <a:r>
              <a:rPr lang="el-GR" dirty="0" smtClean="0"/>
              <a:t> για την εγγραφή, κατάταξη και φοίτηση μαθητών στην κατάλληλη σχολική μονάδα καθώς και η παρακολούθηση και αξιολόγηση της εκπαιδευτικής πορείας τους, σε συνεργασία με τους σχολικούς συμβούλους, τους διευθυντές των σχολείων και τους εκπαιδευτικούς των </a:t>
            </a:r>
            <a:r>
              <a:rPr lang="el-GR" b="1" dirty="0" smtClean="0">
                <a:hlinkClick r:id="rId2"/>
              </a:rPr>
              <a:t>Σχολικών Μονάδων Ειδικής Αγωγής</a:t>
            </a:r>
            <a:r>
              <a:rPr lang="el-GR" b="1" dirty="0" smtClean="0"/>
              <a:t> (ΣΜΕΑ)</a:t>
            </a:r>
            <a:r>
              <a:rPr lang="el-GR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/>
              <a:t>Ποιες είναι οι αρμοδιότητες ενός ΚΕΔΔΥ;</a:t>
            </a:r>
            <a:endParaRPr lang="en-US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</a:t>
            </a:r>
            <a:r>
              <a:rPr lang="el-GR" dirty="0" smtClean="0">
                <a:solidFill>
                  <a:srgbClr val="FF0000"/>
                </a:solidFill>
              </a:rPr>
              <a:t>εισήγηση</a:t>
            </a:r>
            <a:r>
              <a:rPr lang="el-GR" dirty="0" smtClean="0"/>
              <a:t> για την κατάρτιση προσαρμοσμένων εξατομικευμένων ή ομαδικών προγραμμάτων .</a:t>
            </a:r>
          </a:p>
          <a:p>
            <a:r>
              <a:rPr lang="el-GR" dirty="0" smtClean="0"/>
              <a:t>Η </a:t>
            </a:r>
            <a:r>
              <a:rPr lang="el-GR" dirty="0" smtClean="0">
                <a:solidFill>
                  <a:srgbClr val="FF0000"/>
                </a:solidFill>
              </a:rPr>
              <a:t>συμβουλευτική </a:t>
            </a:r>
            <a:r>
              <a:rPr lang="el-GR" dirty="0" smtClean="0">
                <a:solidFill>
                  <a:srgbClr val="FF0000"/>
                </a:solidFill>
              </a:rPr>
              <a:t>και επαγγελματική υποστήριξη </a:t>
            </a:r>
            <a:r>
              <a:rPr lang="el-GR" dirty="0" smtClean="0"/>
              <a:t>και ενημέρωση στο διδακτικό προσωπικό και σε όσους συμμετέχουν στην εκπαιδευτική διαδικασία.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/>
              <a:t>Ποιες είναι οι αρμοδιότητες ενός ΚΕΔΔΥ;</a:t>
            </a:r>
            <a:endParaRPr lang="en-US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Ο </a:t>
            </a:r>
            <a:r>
              <a:rPr lang="el-GR" dirty="0" smtClean="0">
                <a:solidFill>
                  <a:srgbClr val="FF0000"/>
                </a:solidFill>
              </a:rPr>
              <a:t>καθορισμός του είδους των βοηθημάτων και οργάνων </a:t>
            </a:r>
            <a:r>
              <a:rPr lang="el-GR" dirty="0" smtClean="0"/>
              <a:t>που έχει ανάγκη ένα παιδί στο σχολείο ή στο σπίτι καθώς και η κατάρτιση των προτάσεων για την καλύτερη παραμονή του στους χώρους της εκπαίδευσης.</a:t>
            </a:r>
          </a:p>
          <a:p>
            <a:r>
              <a:rPr lang="el-GR" dirty="0" smtClean="0"/>
              <a:t>Η </a:t>
            </a:r>
            <a:r>
              <a:rPr lang="el-GR" dirty="0" smtClean="0">
                <a:solidFill>
                  <a:srgbClr val="FF0000"/>
                </a:solidFill>
              </a:rPr>
              <a:t>εισήγηση για την αντικατάσταση των γραπτών δοκιμασιών</a:t>
            </a:r>
            <a:r>
              <a:rPr lang="el-GR" dirty="0" smtClean="0"/>
              <a:t> των μαθητών με ειδικές εκπαιδευτικές ανάγκες με προφορικές ή άλλης μορφής δοκιμασίες στις εξετάσεις της δευτεροβάθμιας εκπαίδευσης.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69</TotalTime>
  <Words>897</Words>
  <Application>Microsoft Office PowerPoint</Application>
  <PresentationFormat>Προβολή στην οθόνη (4:3)</PresentationFormat>
  <Paragraphs>62</Paragraphs>
  <Slides>19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19</vt:i4>
      </vt:variant>
    </vt:vector>
  </HeadingPairs>
  <TitlesOfParts>
    <vt:vector size="20" baseType="lpstr">
      <vt:lpstr>Ροή</vt:lpstr>
      <vt:lpstr>Kέντρα Διαφοροδιάγνωσης, Διάγνωσης και Υποστήριξης (ΚΕΔΔΥ) </vt:lpstr>
      <vt:lpstr>Τι είναι η διαφοροδιάγνωση;</vt:lpstr>
      <vt:lpstr>ΚΕΔΔΥ: Τι είναι και που απευθύνεται; </vt:lpstr>
      <vt:lpstr>ΚΕΔΔΥ: Τι είναι και που απευθύνεται;</vt:lpstr>
      <vt:lpstr>Ποιους αξιολογεί το ΚΕΔΔΥ;</vt:lpstr>
      <vt:lpstr>Πώς &amp; από ποιούς γίνεται η αξιολόγηση;</vt:lpstr>
      <vt:lpstr>Ποιες είναι οι αρμοδιότητες ενός ΚΕΔΔΥ;</vt:lpstr>
      <vt:lpstr>Ποιες είναι οι αρμοδιότητες ενός ΚΕΔΔΥ;</vt:lpstr>
      <vt:lpstr>Ποιες είναι οι αρμοδιότητες ενός ΚΕΔΔΥ;</vt:lpstr>
      <vt:lpstr>Ποιες είναι οι αρμοδιότητες ενός ΚΕΔΔΥ;</vt:lpstr>
      <vt:lpstr>Πότε γίνεται η αξιολόγηση των μαθητών;</vt:lpstr>
      <vt:lpstr>Ποια είναι η διαδικασία που ακολουθείται;</vt:lpstr>
      <vt:lpstr>Ποια είναι η διαδικασία που ακολουθείται;</vt:lpstr>
      <vt:lpstr>Ποια είναι η διαδικασία που ακολουθείται;</vt:lpstr>
      <vt:lpstr>Ποια είναι τα άτομα με ειδικές εκπαιδευτικές ανάγκες;</vt:lpstr>
      <vt:lpstr>Ποια είναι τα άτομα με ειδικές εκπαιδευτικές ανάγκες;</vt:lpstr>
      <vt:lpstr>Ποια είναι τα άτομα με ειδικές εκπαιδευτικές ανάγκες;</vt:lpstr>
      <vt:lpstr>Και με την Ξένη Γλώσσα;;;;;;;;;</vt:lpstr>
      <vt:lpstr>Και με την Ξένη Γλώσσα;;;;;;;;;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Dell</dc:creator>
  <cp:lastModifiedBy>Dell</cp:lastModifiedBy>
  <cp:revision>6</cp:revision>
  <dcterms:created xsi:type="dcterms:W3CDTF">2015-10-12T05:21:54Z</dcterms:created>
  <dcterms:modified xsi:type="dcterms:W3CDTF">2015-10-12T06:31:45Z</dcterms:modified>
</cp:coreProperties>
</file>